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76" r:id="rId4"/>
    <p:sldId id="274" r:id="rId5"/>
    <p:sldId id="275" r:id="rId6"/>
    <p:sldId id="259" r:id="rId7"/>
    <p:sldId id="260" r:id="rId8"/>
    <p:sldId id="261" r:id="rId9"/>
    <p:sldId id="262" r:id="rId10"/>
    <p:sldId id="258" r:id="rId11"/>
    <p:sldId id="277" r:id="rId12"/>
    <p:sldId id="278" r:id="rId13"/>
    <p:sldId id="263" r:id="rId14"/>
    <p:sldId id="264" r:id="rId15"/>
    <p:sldId id="272" r:id="rId16"/>
    <p:sldId id="266" r:id="rId17"/>
    <p:sldId id="267" r:id="rId18"/>
    <p:sldId id="268" r:id="rId19"/>
    <p:sldId id="269" r:id="rId20"/>
    <p:sldId id="270" r:id="rId21"/>
    <p:sldId id="271" r:id="rId22"/>
  </p:sldIdLst>
  <p:sldSz cx="9144000" cy="5143500" type="screen16x9"/>
  <p:notesSz cx="6858000" cy="9144000"/>
  <p:embeddedFontLst>
    <p:embeddedFont>
      <p:font typeface="Amatic SC" panose="00000500000000000000" pitchFamily="2" charset="-79"/>
      <p:regular r:id="rId24"/>
      <p:bold r:id="rId25"/>
    </p:embeddedFont>
    <p:embeddedFont>
      <p:font typeface="Russo One" panose="02000503050000020004"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Ipg9qU60rIRILimPYysxOXqz+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102" y="3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 to this presentation, we enter the site with the view of a TIE fighter engaged in battle with an X-wing.  While the audio is set to auto play, users can simply press stop to end the theme music</a:t>
            </a:r>
            <a:endParaRPr dirty="0"/>
          </a:p>
        </p:txBody>
      </p:sp>
      <p:sp>
        <p:nvSpPr>
          <p:cNvPr id="108" name="Google Shape;1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547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Registration requires only a few questions to establish login username, character names (for those that change their player identities) &amp; their role as player, DM or admin</a:t>
            </a:r>
            <a:endParaRPr dirty="0"/>
          </a:p>
        </p:txBody>
      </p:sp>
      <p:sp>
        <p:nvSpPr>
          <p:cNvPr id="108" name="Google Shape;1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25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Returning users are redirected to a separate login screen that also has a link to register</a:t>
            </a:r>
            <a:endParaRPr dirty="0"/>
          </a:p>
        </p:txBody>
      </p:sp>
      <p:sp>
        <p:nvSpPr>
          <p:cNvPr id="115" name="Google Shape;1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Player dashboard contains their basic user profile information, in addition to their character’s profile, and an overview of the campaign performance with the starting health points, damage taken, and remaining health at the end of the campaign.  In the live version you will have a better view of information displayed and available</a:t>
            </a:r>
            <a:endParaRPr dirty="0"/>
          </a:p>
        </p:txBody>
      </p:sp>
      <p:sp>
        <p:nvSpPr>
          <p:cNvPr id="122" name="Google Shape;12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Each player can view total damage taken by game date and character name (we will demonstrate with live demo of the site)</a:t>
            </a:r>
            <a:endParaRPr dirty="0"/>
          </a:p>
        </p:txBody>
      </p:sp>
      <p:sp>
        <p:nvSpPr>
          <p:cNvPr id="130" name="Google Shape;1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385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begin the simple gameplay process, the box is what the player will input die value for a character (Example: "Vader</a:t>
            </a:r>
            <a:r>
              <a:rPr lang="en-US" b="1" i="1" dirty="0"/>
              <a:t>”</a:t>
            </a:r>
            <a:r>
              <a:rPr lang="en-US" dirty="0"/>
              <a:t>); inputting the value (which represents rolling a die in actual DnD gaming.) the program calculates the point damage based on the character’s ability &amp; qualitative score; In return, the player will enter the value input to the other character (</a:t>
            </a:r>
            <a:r>
              <a:rPr lang="en-US" b="1" i="1" dirty="0"/>
              <a:t>“Ahsoka”</a:t>
            </a:r>
            <a:r>
              <a:rPr lang="en-US" dirty="0"/>
              <a:t>) the amount of damage inflicted on “Ahsoka”. </a:t>
            </a:r>
            <a:endParaRPr dirty="0"/>
          </a:p>
        </p:txBody>
      </p:sp>
      <p:sp>
        <p:nvSpPr>
          <p:cNvPr id="137" name="Google Shape;13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continuation of the previous slide, the example on this slide shows the input of the die value &amp; overall damage inflicted on “Ahsoka”, which the result states that</a:t>
            </a:r>
            <a:r>
              <a:rPr lang="en-US" b="1" i="1" dirty="0"/>
              <a:t> “Vader has done 38 damage to Ahsoka.”</a:t>
            </a:r>
            <a:r>
              <a:rPr lang="en-US" dirty="0"/>
              <a:t> The process then repeats itself on the amount of value inputs that continue to calculate the amount of damage on both “Vader” and “Ahsoka”.</a:t>
            </a:r>
            <a:endParaRPr dirty="0"/>
          </a:p>
        </p:txBody>
      </p:sp>
      <p:sp>
        <p:nvSpPr>
          <p:cNvPr id="146" name="Google Shape;14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slide, shows the total damage to the opposing player, the value input for “Ahsoka” states “19”, which calculates 72 total damage (the range is 50 point or higher), the outcome of this result states </a:t>
            </a:r>
            <a:r>
              <a:rPr lang="en-US" b="1" i="1" dirty="0"/>
              <a:t>“Ahsoka is bloodied!</a:t>
            </a:r>
            <a:r>
              <a:rPr lang="en-US" i="1" dirty="0"/>
              <a:t>”</a:t>
            </a:r>
            <a:r>
              <a:rPr lang="en-US" dirty="0"/>
              <a:t> meaning that “Ahsoka” has taken a critical hit from their opponent. </a:t>
            </a:r>
            <a:endParaRPr dirty="0"/>
          </a:p>
        </p:txBody>
      </p:sp>
      <p:sp>
        <p:nvSpPr>
          <p:cNvPr id="154" name="Google Shape;15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sake of brevity, we’ve entered a die value high enough to diminish the character’s remaining health balance, displaying </a:t>
            </a:r>
            <a:r>
              <a:rPr lang="en-US" b="1" i="1" dirty="0"/>
              <a:t>“Ahsoka has been slain!”</a:t>
            </a:r>
            <a:r>
              <a:rPr lang="en-US" dirty="0"/>
              <a:t> meaning that the character has been defeated due to the overextension of the input of the value points that is beyond 50 to 100 range, resulting with “Ahsoka” taking a final blow of 826 total damage.   </a:t>
            </a:r>
            <a:endParaRPr dirty="0"/>
          </a:p>
        </p:txBody>
      </p:sp>
      <p:sp>
        <p:nvSpPr>
          <p:cNvPr id="161" name="Google Shape;1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basic concept of this simulator is reference to </a:t>
            </a:r>
            <a:r>
              <a:rPr lang="en-US" b="1" i="1" dirty="0"/>
              <a:t>Dungeons and Dragons</a:t>
            </a:r>
            <a:r>
              <a:rPr lang="en-US" dirty="0"/>
              <a:t>, (Commonly known as </a:t>
            </a:r>
            <a:r>
              <a:rPr lang="en-US" b="1" dirty="0"/>
              <a:t>DnD</a:t>
            </a:r>
            <a:r>
              <a:rPr lang="en-US" dirty="0"/>
              <a:t>) a very popular role-playing game, allowing the player to create their own character as they embark upon imaginary adventures within a fantasy setting. Since this simulator is virtual and has DnD elements, the principle key features to this game is allowing the player to understand the complexity of rolling for point damage against opponents.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8" name="Google Shape;16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DND is a complex, strategy based game </a:t>
            </a:r>
            <a:r>
              <a:rPr lang="en-US" sz="1100" b="0" i="0" u="none" strike="noStrike" dirty="0">
                <a:ln w="22225">
                  <a:solidFill>
                    <a:schemeClr val="tx1"/>
                  </a:solidFill>
                  <a:prstDash val="solid"/>
                </a:ln>
                <a:solidFill>
                  <a:srgbClr val="92D050"/>
                </a:solidFill>
                <a:latin typeface="Russo One"/>
                <a:ea typeface="Russo One"/>
                <a:cs typeface="Russo One"/>
                <a:sym typeface="Russo One"/>
              </a:rPr>
              <a:t>with various methods of earning &amp; losing points, based on character strengths, skills and many other factors.  In this is slide, a class sheet lists the abilities and how some of the scoring is applied with die roll</a:t>
            </a:r>
            <a:endParaRPr b="0" dirty="0"/>
          </a:p>
        </p:txBody>
      </p:sp>
    </p:spTree>
    <p:extLst>
      <p:ext uri="{BB962C8B-B14F-4D97-AF65-F5344CB8AC3E}">
        <p14:creationId xmlns:p14="http://schemas.microsoft.com/office/powerpoint/2010/main" val="1663268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score chart helps break down how to apply scores in combination with the class sheet in previous slide, and these abilities – which is still very complicated to calculate manually</a:t>
            </a:r>
            <a:endParaRPr dirty="0"/>
          </a:p>
        </p:txBody>
      </p:sp>
    </p:spTree>
    <p:extLst>
      <p:ext uri="{BB962C8B-B14F-4D97-AF65-F5344CB8AC3E}">
        <p14:creationId xmlns:p14="http://schemas.microsoft.com/office/powerpoint/2010/main" val="202964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simplify the time wasted on calculations, so the participants can truly enjoy the art of game play.  Games can last hours with campaigns continuing for days, months or even years!</a:t>
            </a:r>
            <a:endParaRPr dirty="0"/>
          </a:p>
        </p:txBody>
      </p:sp>
    </p:spTree>
    <p:extLst>
      <p:ext uri="{BB962C8B-B14F-4D97-AF65-F5344CB8AC3E}">
        <p14:creationId xmlns:p14="http://schemas.microsoft.com/office/powerpoint/2010/main" val="311719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0" name="Google Shape;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Theme music is set to auto play, with the option to stop on main page, login &amp; on log out. Tables have a hover feature to highlight selected text</a:t>
            </a:r>
          </a:p>
        </p:txBody>
      </p:sp>
      <p:sp>
        <p:nvSpPr>
          <p:cNvPr id="108" name="Google Shape;1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37;p2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dirty="0"/>
          </a:p>
        </p:txBody>
      </p:sp>
      <p:sp>
        <p:nvSpPr>
          <p:cNvPr id="55" name="Google Shape;55;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pic>
        <p:nvPicPr>
          <p:cNvPr id="56" name="Google Shape;56;p1"/>
          <p:cNvPicPr preferRelativeResize="0"/>
          <p:nvPr/>
        </p:nvPicPr>
        <p:blipFill rotWithShape="1">
          <a:blip r:embed="rId3">
            <a:alphaModFix/>
          </a:blip>
          <a:srcRect/>
          <a:stretch/>
        </p:blipFill>
        <p:spPr>
          <a:xfrm>
            <a:off x="0" y="0"/>
            <a:ext cx="9144001" cy="5143501"/>
          </a:xfrm>
          <a:prstGeom prst="rect">
            <a:avLst/>
          </a:prstGeom>
          <a:noFill/>
          <a:ln>
            <a:noFill/>
          </a:ln>
        </p:spPr>
      </p:pic>
      <p:sp>
        <p:nvSpPr>
          <p:cNvPr id="57" name="Google Shape;57;p1"/>
          <p:cNvSpPr txBox="1"/>
          <p:nvPr/>
        </p:nvSpPr>
        <p:spPr>
          <a:xfrm>
            <a:off x="3524500" y="2994600"/>
            <a:ext cx="7098300" cy="82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58" name="Google Shape;58;p1"/>
          <p:cNvPicPr preferRelativeResize="0"/>
          <p:nvPr/>
        </p:nvPicPr>
        <p:blipFill rotWithShape="1">
          <a:blip r:embed="rId4">
            <a:alphaModFix/>
          </a:blip>
          <a:srcRect/>
          <a:stretch/>
        </p:blipFill>
        <p:spPr>
          <a:xfrm>
            <a:off x="2801200" y="192950"/>
            <a:ext cx="3261949" cy="150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dirty="0"/>
          </a:p>
        </p:txBody>
      </p:sp>
      <p:sp>
        <p:nvSpPr>
          <p:cNvPr id="75" name="Google Shape;75;p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pic>
        <p:nvPicPr>
          <p:cNvPr id="76" name="Google Shape;76;p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7" name="Google Shape;77;p3"/>
          <p:cNvSpPr txBox="1"/>
          <p:nvPr/>
        </p:nvSpPr>
        <p:spPr>
          <a:xfrm>
            <a:off x="311692" y="1345350"/>
            <a:ext cx="8273950" cy="3333918"/>
          </a:xfrm>
          <a:prstGeom prst="rect">
            <a:avLst/>
          </a:prstGeom>
          <a:solidFill>
            <a:schemeClr val="tx1"/>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400"/>
              <a:buFont typeface="Arial"/>
              <a:buNone/>
            </a:pPr>
            <a:r>
              <a:rPr lang="en-US" sz="2400" b="1" i="0" u="none" strike="noStrike" dirty="0">
                <a:ln w="22225">
                  <a:solidFill>
                    <a:schemeClr val="tx1"/>
                  </a:solidFill>
                  <a:prstDash val="solid"/>
                </a:ln>
                <a:solidFill>
                  <a:srgbClr val="92D050"/>
                </a:solidFill>
                <a:highlight>
                  <a:srgbClr val="000000"/>
                </a:highlight>
                <a:latin typeface="Russo One"/>
                <a:ea typeface="Russo One"/>
                <a:cs typeface="Russo One"/>
                <a:sym typeface="Russo One"/>
              </a:rPr>
              <a:t>The site has 3 roles:</a:t>
            </a:r>
            <a:endParaRPr sz="2400" b="1" i="0" u="none" strike="noStrike" dirty="0">
              <a:ln w="22225">
                <a:solidFill>
                  <a:schemeClr val="tx1"/>
                </a:solidFill>
                <a:prstDash val="solid"/>
              </a:ln>
              <a:solidFill>
                <a:srgbClr val="92D050"/>
              </a:solidFill>
              <a:highlight>
                <a:srgbClr val="000000"/>
              </a:highlight>
              <a:latin typeface="Russo One"/>
              <a:ea typeface="Russo One"/>
              <a:cs typeface="Russo One"/>
              <a:sym typeface="Russo One"/>
            </a:endParaRPr>
          </a:p>
          <a:p>
            <a:pPr marL="457200" marR="0" lvl="0" indent="-342900" algn="l" rtl="0">
              <a:lnSpc>
                <a:spcPct val="115000"/>
              </a:lnSpc>
              <a:spcBef>
                <a:spcPts val="1200"/>
              </a:spcBef>
              <a:spcAft>
                <a:spcPts val="0"/>
              </a:spcAft>
              <a:buClr>
                <a:srgbClr val="92D050"/>
              </a:buClr>
              <a:buSzPts val="1800"/>
              <a:buFont typeface="Russo One"/>
              <a:buAutoNum type="arabicPeriod"/>
            </a:pPr>
            <a:r>
              <a:rPr lang="en-US" sz="2400" b="1" i="0" u="none" strike="noStrike" dirty="0">
                <a:ln w="22225">
                  <a:solidFill>
                    <a:schemeClr val="tx1"/>
                  </a:solidFill>
                  <a:prstDash val="solid"/>
                </a:ln>
                <a:solidFill>
                  <a:srgbClr val="92D050"/>
                </a:solidFill>
                <a:highlight>
                  <a:srgbClr val="000000"/>
                </a:highlight>
                <a:latin typeface="Russo One"/>
                <a:ea typeface="Russo One"/>
                <a:cs typeface="Russo One"/>
                <a:sym typeface="Russo One"/>
              </a:rPr>
              <a:t>Site admin (project team members)</a:t>
            </a:r>
            <a:endParaRPr sz="2400" b="1" i="0" u="none" strike="noStrike" dirty="0">
              <a:ln w="22225">
                <a:solidFill>
                  <a:schemeClr val="tx1"/>
                </a:solidFill>
                <a:prstDash val="solid"/>
              </a:ln>
              <a:solidFill>
                <a:srgbClr val="92D050"/>
              </a:solidFill>
              <a:highlight>
                <a:srgbClr val="000000"/>
              </a:highlight>
              <a:latin typeface="Russo One"/>
              <a:ea typeface="Russo One"/>
              <a:cs typeface="Russo One"/>
              <a:sym typeface="Russo One"/>
            </a:endParaRPr>
          </a:p>
          <a:p>
            <a:pPr marL="457200" marR="0" lvl="0" indent="-342900" algn="l" rtl="0">
              <a:lnSpc>
                <a:spcPct val="115000"/>
              </a:lnSpc>
              <a:spcBef>
                <a:spcPts val="0"/>
              </a:spcBef>
              <a:spcAft>
                <a:spcPts val="0"/>
              </a:spcAft>
              <a:buClr>
                <a:srgbClr val="92D050"/>
              </a:buClr>
              <a:buSzPts val="1800"/>
              <a:buFont typeface="Russo One"/>
              <a:buAutoNum type="arabicPeriod"/>
            </a:pPr>
            <a:r>
              <a:rPr lang="en-US" sz="2400" b="1" i="0" u="none" strike="noStrike" dirty="0">
                <a:ln w="22225">
                  <a:solidFill>
                    <a:schemeClr val="tx1"/>
                  </a:solidFill>
                  <a:prstDash val="solid"/>
                </a:ln>
                <a:solidFill>
                  <a:srgbClr val="92D050"/>
                </a:solidFill>
                <a:highlight>
                  <a:srgbClr val="000000"/>
                </a:highlight>
                <a:latin typeface="Russo One"/>
                <a:ea typeface="Russo One"/>
                <a:cs typeface="Russo One"/>
                <a:sym typeface="Russo One"/>
              </a:rPr>
              <a:t>Dungeon Master (DM) – campaign admin can view campaign player’s profiles &amp; abilities, add campaigns, add players, &amp; add damage points to player, options to publish</a:t>
            </a:r>
            <a:endParaRPr sz="2400" b="1" i="0" u="none" strike="noStrike" dirty="0">
              <a:ln w="22225">
                <a:solidFill>
                  <a:schemeClr val="tx1"/>
                </a:solidFill>
                <a:prstDash val="solid"/>
              </a:ln>
              <a:solidFill>
                <a:srgbClr val="92D050"/>
              </a:solidFill>
              <a:highlight>
                <a:srgbClr val="000000"/>
              </a:highlight>
              <a:latin typeface="Russo One"/>
              <a:ea typeface="Russo One"/>
              <a:cs typeface="Russo One"/>
              <a:sym typeface="Russo One"/>
            </a:endParaRPr>
          </a:p>
          <a:p>
            <a:pPr marL="457200" marR="0" lvl="0" indent="-342900" algn="l" rtl="0">
              <a:lnSpc>
                <a:spcPct val="115000"/>
              </a:lnSpc>
              <a:spcBef>
                <a:spcPts val="0"/>
              </a:spcBef>
              <a:spcAft>
                <a:spcPts val="0"/>
              </a:spcAft>
              <a:buClr>
                <a:srgbClr val="92D050"/>
              </a:buClr>
              <a:buSzPts val="1800"/>
              <a:buFont typeface="Russo One"/>
              <a:buAutoNum type="arabicPeriod"/>
            </a:pPr>
            <a:r>
              <a:rPr lang="en-US" sz="2400" b="1" i="0" u="none" strike="noStrike" dirty="0">
                <a:ln w="22225">
                  <a:solidFill>
                    <a:schemeClr val="tx1"/>
                  </a:solidFill>
                  <a:prstDash val="solid"/>
                </a:ln>
                <a:solidFill>
                  <a:srgbClr val="92D050"/>
                </a:solidFill>
                <a:highlight>
                  <a:srgbClr val="000000"/>
                </a:highlight>
                <a:latin typeface="Russo One"/>
                <a:ea typeface="Russo One"/>
                <a:cs typeface="Russo One"/>
                <a:sym typeface="Russo One"/>
              </a:rPr>
              <a:t>Regular Players</a:t>
            </a:r>
            <a:endParaRPr sz="2400" b="1" i="0" u="none" strike="noStrike" dirty="0">
              <a:ln w="22225">
                <a:solidFill>
                  <a:schemeClr val="tx1"/>
                </a:solidFill>
                <a:prstDash val="solid"/>
              </a:ln>
              <a:solidFill>
                <a:srgbClr val="92D050"/>
              </a:solidFill>
              <a:highlight>
                <a:srgbClr val="000000"/>
              </a:highlight>
              <a:latin typeface="Russo One"/>
              <a:ea typeface="Russo One"/>
              <a:cs typeface="Russo One"/>
              <a:sym typeface="Russo One"/>
            </a:endParaRPr>
          </a:p>
        </p:txBody>
      </p:sp>
      <p:sp>
        <p:nvSpPr>
          <p:cNvPr id="78" name="Google Shape;78;p3"/>
          <p:cNvSpPr txBox="1"/>
          <p:nvPr/>
        </p:nvSpPr>
        <p:spPr>
          <a:xfrm>
            <a:off x="311700" y="280275"/>
            <a:ext cx="67266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dirty="0">
                <a:ln w="22225">
                  <a:solidFill>
                    <a:schemeClr val="accent2"/>
                  </a:solidFill>
                  <a:prstDash val="solid"/>
                </a:ln>
                <a:solidFill>
                  <a:srgbClr val="92D050"/>
                </a:solidFill>
                <a:latin typeface="Russo One"/>
                <a:ea typeface="Russo One"/>
                <a:cs typeface="Russo One"/>
                <a:sym typeface="Russo One"/>
              </a:rPr>
              <a:t>Application Roles</a:t>
            </a:r>
            <a:endParaRPr sz="4800" b="1" i="0" u="none" strike="noStrike" dirty="0">
              <a:ln w="22225">
                <a:solidFill>
                  <a:schemeClr val="accent2"/>
                </a:solidFill>
                <a:prstDash val="solid"/>
              </a:ln>
              <a:solidFill>
                <a:srgbClr val="92D050"/>
              </a:solidFill>
              <a:latin typeface="Russo One"/>
              <a:ea typeface="Russo One"/>
              <a:cs typeface="Russo One"/>
              <a:sym typeface="Russo O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Rectangle 5">
            <a:extLst>
              <a:ext uri="{FF2B5EF4-FFF2-40B4-BE49-F238E27FC236}">
                <a16:creationId xmlns:a16="http://schemas.microsoft.com/office/drawing/2014/main" id="{ABE19B9E-55AE-423E-A9A3-33C3A1B3658A}"/>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Google Shape;111;p7"/>
          <p:cNvSpPr txBox="1">
            <a:spLocks noGrp="1"/>
          </p:cNvSpPr>
          <p:nvPr>
            <p:ph type="title"/>
          </p:nvPr>
        </p:nvSpPr>
        <p:spPr>
          <a:xfrm>
            <a:off x="311700" y="186120"/>
            <a:ext cx="8520600" cy="76762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800" b="1" dirty="0">
                <a:ln w="22225">
                  <a:solidFill>
                    <a:schemeClr val="tx1"/>
                  </a:solidFill>
                  <a:prstDash val="solid"/>
                </a:ln>
                <a:solidFill>
                  <a:srgbClr val="92D050"/>
                </a:solidFill>
                <a:latin typeface="Russo One"/>
                <a:ea typeface="Russo One"/>
                <a:cs typeface="Russo One"/>
                <a:sym typeface="Russo One"/>
              </a:rPr>
              <a:t>Home Page </a:t>
            </a:r>
            <a:endParaRPr b="1" dirty="0">
              <a:ln w="22225">
                <a:solidFill>
                  <a:schemeClr val="tx1"/>
                </a:solidFill>
                <a:prstDash val="solid"/>
              </a:ln>
              <a:solidFill>
                <a:srgbClr val="92D050"/>
              </a:solidFill>
            </a:endParaRPr>
          </a:p>
        </p:txBody>
      </p:sp>
      <p:pic>
        <p:nvPicPr>
          <p:cNvPr id="8" name="Picture 7">
            <a:extLst>
              <a:ext uri="{FF2B5EF4-FFF2-40B4-BE49-F238E27FC236}">
                <a16:creationId xmlns:a16="http://schemas.microsoft.com/office/drawing/2014/main" id="{9B75AE55-B22C-40AE-8329-B4E4274D841A}"/>
              </a:ext>
            </a:extLst>
          </p:cNvPr>
          <p:cNvPicPr>
            <a:picLocks noChangeAspect="1"/>
          </p:cNvPicPr>
          <p:nvPr/>
        </p:nvPicPr>
        <p:blipFill rotWithShape="1">
          <a:blip r:embed="rId3"/>
          <a:srcRect t="15247"/>
          <a:stretch/>
        </p:blipFill>
        <p:spPr>
          <a:xfrm>
            <a:off x="573874" y="1378645"/>
            <a:ext cx="7996252" cy="3178740"/>
          </a:xfrm>
          <a:prstGeom prst="rect">
            <a:avLst/>
          </a:prstGeom>
          <a:ln w="19050">
            <a:solidFill>
              <a:srgbClr val="92D050"/>
            </a:solidFill>
          </a:ln>
        </p:spPr>
      </p:pic>
    </p:spTree>
    <p:extLst>
      <p:ext uri="{BB962C8B-B14F-4D97-AF65-F5344CB8AC3E}">
        <p14:creationId xmlns:p14="http://schemas.microsoft.com/office/powerpoint/2010/main" val="1747298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Rectangle 5">
            <a:extLst>
              <a:ext uri="{FF2B5EF4-FFF2-40B4-BE49-F238E27FC236}">
                <a16:creationId xmlns:a16="http://schemas.microsoft.com/office/drawing/2014/main" id="{ABE19B9E-55AE-423E-A9A3-33C3A1B3658A}"/>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Google Shape;111;p7"/>
          <p:cNvSpPr txBox="1">
            <a:spLocks noGrp="1"/>
          </p:cNvSpPr>
          <p:nvPr>
            <p:ph type="title"/>
          </p:nvPr>
        </p:nvSpPr>
        <p:spPr>
          <a:xfrm>
            <a:off x="311698" y="313604"/>
            <a:ext cx="8520600" cy="76762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800" b="1" dirty="0">
                <a:ln w="22225">
                  <a:solidFill>
                    <a:schemeClr val="tx1"/>
                  </a:solidFill>
                  <a:prstDash val="solid"/>
                </a:ln>
                <a:solidFill>
                  <a:srgbClr val="92D050"/>
                </a:solidFill>
                <a:latin typeface="Russo One"/>
                <a:ea typeface="Russo One"/>
                <a:cs typeface="Russo One"/>
                <a:sym typeface="Russo One"/>
              </a:rPr>
              <a:t>Register </a:t>
            </a:r>
            <a:endParaRPr b="1" dirty="0">
              <a:ln w="22225">
                <a:solidFill>
                  <a:schemeClr val="tx1"/>
                </a:solidFill>
                <a:prstDash val="solid"/>
              </a:ln>
              <a:solidFill>
                <a:srgbClr val="92D050"/>
              </a:solidFill>
            </a:endParaRPr>
          </a:p>
        </p:txBody>
      </p:sp>
      <p:pic>
        <p:nvPicPr>
          <p:cNvPr id="5" name="Picture 4">
            <a:extLst>
              <a:ext uri="{FF2B5EF4-FFF2-40B4-BE49-F238E27FC236}">
                <a16:creationId xmlns:a16="http://schemas.microsoft.com/office/drawing/2014/main" id="{E915AD9F-3A13-4E0E-8975-6C0A5A1F5AE0}"/>
              </a:ext>
            </a:extLst>
          </p:cNvPr>
          <p:cNvPicPr>
            <a:picLocks noChangeAspect="1"/>
          </p:cNvPicPr>
          <p:nvPr/>
        </p:nvPicPr>
        <p:blipFill rotWithShape="1">
          <a:blip r:embed="rId3"/>
          <a:srcRect t="5019" r="11989" b="10364"/>
          <a:stretch/>
        </p:blipFill>
        <p:spPr>
          <a:xfrm>
            <a:off x="1274496" y="1576786"/>
            <a:ext cx="6595008" cy="2970195"/>
          </a:xfrm>
          <a:prstGeom prst="rect">
            <a:avLst/>
          </a:prstGeom>
          <a:ln w="19050">
            <a:solidFill>
              <a:srgbClr val="92D050"/>
            </a:solidFill>
          </a:ln>
        </p:spPr>
      </p:pic>
    </p:spTree>
    <p:extLst>
      <p:ext uri="{BB962C8B-B14F-4D97-AF65-F5344CB8AC3E}">
        <p14:creationId xmlns:p14="http://schemas.microsoft.com/office/powerpoint/2010/main" val="59124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Rectangle 1">
            <a:extLst>
              <a:ext uri="{FF2B5EF4-FFF2-40B4-BE49-F238E27FC236}">
                <a16:creationId xmlns:a16="http://schemas.microsoft.com/office/drawing/2014/main" id="{0B78E832-CB30-4C31-8FE8-4D74F65DB6AB}"/>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Google Shape;118;p8"/>
          <p:cNvSpPr txBox="1">
            <a:spLocks noGrp="1"/>
          </p:cNvSpPr>
          <p:nvPr>
            <p:ph type="title"/>
          </p:nvPr>
        </p:nvSpPr>
        <p:spPr>
          <a:xfrm>
            <a:off x="311700" y="122732"/>
            <a:ext cx="8520600" cy="80924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800" b="1" dirty="0">
                <a:ln w="22225">
                  <a:solidFill>
                    <a:schemeClr val="tx1"/>
                  </a:solidFill>
                  <a:prstDash val="solid"/>
                </a:ln>
                <a:solidFill>
                  <a:srgbClr val="92D050"/>
                </a:solidFill>
                <a:latin typeface="Russo One"/>
                <a:ea typeface="Russo One"/>
                <a:cs typeface="Russo One"/>
                <a:sym typeface="Russo One"/>
              </a:rPr>
              <a:t>Login Screen</a:t>
            </a:r>
            <a:endParaRPr b="1" dirty="0">
              <a:ln w="22225">
                <a:solidFill>
                  <a:schemeClr val="tx1"/>
                </a:solidFill>
                <a:prstDash val="solid"/>
              </a:ln>
              <a:solidFill>
                <a:srgbClr val="92D050"/>
              </a:solidFill>
            </a:endParaRPr>
          </a:p>
        </p:txBody>
      </p:sp>
      <p:pic>
        <p:nvPicPr>
          <p:cNvPr id="5" name="Picture 4">
            <a:extLst>
              <a:ext uri="{FF2B5EF4-FFF2-40B4-BE49-F238E27FC236}">
                <a16:creationId xmlns:a16="http://schemas.microsoft.com/office/drawing/2014/main" id="{27A830EB-0785-458D-BE75-814A0C8BF53F}"/>
              </a:ext>
            </a:extLst>
          </p:cNvPr>
          <p:cNvPicPr>
            <a:picLocks noChangeAspect="1"/>
          </p:cNvPicPr>
          <p:nvPr/>
        </p:nvPicPr>
        <p:blipFill rotWithShape="1">
          <a:blip r:embed="rId3"/>
          <a:srcRect l="1" t="2222" r="22136" b="1"/>
          <a:stretch/>
        </p:blipFill>
        <p:spPr>
          <a:xfrm>
            <a:off x="1190482" y="1322000"/>
            <a:ext cx="6318926" cy="3204072"/>
          </a:xfrm>
          <a:prstGeom prst="rect">
            <a:avLst/>
          </a:prstGeom>
          <a:ln w="19050">
            <a:solidFill>
              <a:srgbClr val="92D050"/>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6" name="Rectangle 5">
            <a:extLst>
              <a:ext uri="{FF2B5EF4-FFF2-40B4-BE49-F238E27FC236}">
                <a16:creationId xmlns:a16="http://schemas.microsoft.com/office/drawing/2014/main" id="{829DD4C6-30AE-46C9-9938-9E9AF4286B17}"/>
              </a:ext>
            </a:extLst>
          </p:cNvPr>
          <p:cNvSpPr/>
          <p:nvPr/>
        </p:nvSpPr>
        <p:spPr>
          <a:xfrm>
            <a:off x="1"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Google Shape;125;p9"/>
          <p:cNvSpPr txBox="1">
            <a:spLocks noGrp="1"/>
          </p:cNvSpPr>
          <p:nvPr>
            <p:ph type="title"/>
          </p:nvPr>
        </p:nvSpPr>
        <p:spPr>
          <a:xfrm>
            <a:off x="311700" y="25081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000" b="1" dirty="0">
                <a:ln w="22225">
                  <a:solidFill>
                    <a:schemeClr val="tx1"/>
                  </a:solidFill>
                  <a:prstDash val="solid"/>
                </a:ln>
                <a:solidFill>
                  <a:srgbClr val="92D050"/>
                </a:solidFill>
                <a:latin typeface="Russo One"/>
                <a:ea typeface="Russo One"/>
                <a:cs typeface="Russo One"/>
                <a:sym typeface="Russo One"/>
              </a:rPr>
              <a:t>Player Membership Dashboard </a:t>
            </a:r>
            <a:endParaRPr b="1" dirty="0">
              <a:ln w="22225">
                <a:solidFill>
                  <a:schemeClr val="tx1"/>
                </a:solidFill>
                <a:prstDash val="solid"/>
              </a:ln>
              <a:solidFill>
                <a:srgbClr val="92D050"/>
              </a:solidFill>
            </a:endParaRPr>
          </a:p>
        </p:txBody>
      </p:sp>
      <p:pic>
        <p:nvPicPr>
          <p:cNvPr id="3" name="Picture 2" descr="A screenshot of a computer screen&#10;&#10;Description automatically generated">
            <a:extLst>
              <a:ext uri="{FF2B5EF4-FFF2-40B4-BE49-F238E27FC236}">
                <a16:creationId xmlns:a16="http://schemas.microsoft.com/office/drawing/2014/main" id="{8891E4D9-5916-4E6B-B5BA-2374CB50B253}"/>
              </a:ext>
            </a:extLst>
          </p:cNvPr>
          <p:cNvPicPr>
            <a:picLocks noChangeAspect="1"/>
          </p:cNvPicPr>
          <p:nvPr/>
        </p:nvPicPr>
        <p:blipFill rotWithShape="1">
          <a:blip r:embed="rId3"/>
          <a:srcRect t="17976"/>
          <a:stretch/>
        </p:blipFill>
        <p:spPr>
          <a:xfrm>
            <a:off x="640109" y="1531047"/>
            <a:ext cx="7863782" cy="3065230"/>
          </a:xfrm>
          <a:prstGeom prst="rect">
            <a:avLst/>
          </a:prstGeom>
          <a:ln w="19050">
            <a:solidFill>
              <a:srgbClr val="92D050"/>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5" name="Rectangle 4">
            <a:extLst>
              <a:ext uri="{FF2B5EF4-FFF2-40B4-BE49-F238E27FC236}">
                <a16:creationId xmlns:a16="http://schemas.microsoft.com/office/drawing/2014/main" id="{96110ABD-63A5-4230-83DF-48D5F85BF2FC}"/>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Google Shape;133;p10"/>
          <p:cNvSpPr txBox="1">
            <a:spLocks noGrp="1"/>
          </p:cNvSpPr>
          <p:nvPr>
            <p:ph type="title"/>
          </p:nvPr>
        </p:nvSpPr>
        <p:spPr>
          <a:xfrm>
            <a:off x="272222" y="191187"/>
            <a:ext cx="8520600" cy="7364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400" b="1" dirty="0">
                <a:ln w="22225">
                  <a:solidFill>
                    <a:schemeClr val="tx1"/>
                  </a:solidFill>
                  <a:prstDash val="solid"/>
                </a:ln>
                <a:solidFill>
                  <a:srgbClr val="92D050"/>
                </a:solidFill>
                <a:latin typeface="Russo One"/>
                <a:ea typeface="Russo One"/>
                <a:cs typeface="Russo One"/>
                <a:sym typeface="Russo One"/>
              </a:rPr>
              <a:t>Campaign History</a:t>
            </a:r>
            <a:endParaRPr b="1" dirty="0">
              <a:ln w="22225">
                <a:solidFill>
                  <a:schemeClr val="tx1"/>
                </a:solidFill>
                <a:prstDash val="solid"/>
              </a:ln>
              <a:solidFill>
                <a:srgbClr val="92D050"/>
              </a:solidFill>
            </a:endParaRPr>
          </a:p>
        </p:txBody>
      </p:sp>
      <p:pic>
        <p:nvPicPr>
          <p:cNvPr id="3" name="Picture 2" descr="A screen shot of a computer&#10;&#10;Description automatically generated">
            <a:extLst>
              <a:ext uri="{FF2B5EF4-FFF2-40B4-BE49-F238E27FC236}">
                <a16:creationId xmlns:a16="http://schemas.microsoft.com/office/drawing/2014/main" id="{49C30D38-3C8C-4236-97BE-47A4DCEE015B}"/>
              </a:ext>
            </a:extLst>
          </p:cNvPr>
          <p:cNvPicPr>
            <a:picLocks noChangeAspect="1"/>
          </p:cNvPicPr>
          <p:nvPr/>
        </p:nvPicPr>
        <p:blipFill rotWithShape="1">
          <a:blip r:embed="rId3"/>
          <a:srcRect l="2655" t="9076" r="9734"/>
          <a:stretch/>
        </p:blipFill>
        <p:spPr>
          <a:xfrm>
            <a:off x="744467" y="1149877"/>
            <a:ext cx="7404213" cy="3685778"/>
          </a:xfrm>
          <a:prstGeom prst="rect">
            <a:avLst/>
          </a:prstGeom>
          <a:ln w="19050">
            <a:solidFill>
              <a:srgbClr val="92D050"/>
            </a:solidFill>
          </a:ln>
        </p:spPr>
      </p:pic>
    </p:spTree>
    <p:extLst>
      <p:ext uri="{BB962C8B-B14F-4D97-AF65-F5344CB8AC3E}">
        <p14:creationId xmlns:p14="http://schemas.microsoft.com/office/powerpoint/2010/main" val="235673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1" descr="A star filled sky&#10;&#10;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40" name="Google Shape;140;p11"/>
          <p:cNvSpPr txBox="1">
            <a:spLocks noGrp="1"/>
          </p:cNvSpPr>
          <p:nvPr>
            <p:ph type="title"/>
          </p:nvPr>
        </p:nvSpPr>
        <p:spPr>
          <a:xfrm>
            <a:off x="311700" y="203721"/>
            <a:ext cx="8520600" cy="572700"/>
          </a:xfrm>
          <a:prstGeom prst="rect">
            <a:avLst/>
          </a:prstGeom>
          <a:noFill/>
          <a:ln>
            <a:noFill/>
          </a:ln>
        </p:spPr>
        <p:txBody>
          <a:bodyPr spcFirstLastPara="1" wrap="square" lIns="91425" tIns="91425" rIns="91425" bIns="91425" anchor="t" anchorCtr="0">
            <a:noAutofit/>
          </a:bodyPr>
          <a:lstStyle/>
          <a:p>
            <a:pPr lvl="0"/>
            <a:r>
              <a:rPr lang="en-US" sz="4800" b="1" dirty="0">
                <a:ln w="22225">
                  <a:solidFill>
                    <a:schemeClr val="accent2"/>
                  </a:solidFill>
                  <a:prstDash val="solid"/>
                </a:ln>
                <a:solidFill>
                  <a:srgbClr val="92D050"/>
                </a:solidFill>
                <a:latin typeface="Russo One" panose="02000503050000020004" pitchFamily="2" charset="0"/>
              </a:rPr>
              <a:t>Entering Point Damage </a:t>
            </a:r>
            <a:endParaRPr sz="4800" b="1" dirty="0">
              <a:ln w="22225">
                <a:solidFill>
                  <a:schemeClr val="accent2"/>
                </a:solidFill>
                <a:prstDash val="solid"/>
              </a:ln>
              <a:solidFill>
                <a:srgbClr val="92D050"/>
              </a:solidFill>
              <a:latin typeface="Russo One" panose="02000503050000020004" pitchFamily="2" charset="0"/>
            </a:endParaRPr>
          </a:p>
        </p:txBody>
      </p:sp>
      <p:sp>
        <p:nvSpPr>
          <p:cNvPr id="143" name="Google Shape;143;p11"/>
          <p:cNvSpPr/>
          <p:nvPr/>
        </p:nvSpPr>
        <p:spPr>
          <a:xfrm>
            <a:off x="3917510" y="2571750"/>
            <a:ext cx="1152750" cy="484632"/>
          </a:xfrm>
          <a:prstGeom prst="rightArrow">
            <a:avLst>
              <a:gd name="adj1" fmla="val 50000"/>
              <a:gd name="adj2" fmla="val 50000"/>
            </a:avLst>
          </a:prstGeom>
          <a:solidFill>
            <a:srgbClr val="92D050"/>
          </a:solid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Arial"/>
                <a:ea typeface="Arial"/>
                <a:cs typeface="Arial"/>
                <a:sym typeface="Arial"/>
              </a:rPr>
              <a:t>Player 2</a:t>
            </a:r>
            <a:endParaRPr dirty="0"/>
          </a:p>
        </p:txBody>
      </p:sp>
      <p:pic>
        <p:nvPicPr>
          <p:cNvPr id="3" name="Picture 2" descr="A close up of a black screen with text&#10;&#10;Description automatically generated">
            <a:extLst>
              <a:ext uri="{FF2B5EF4-FFF2-40B4-BE49-F238E27FC236}">
                <a16:creationId xmlns:a16="http://schemas.microsoft.com/office/drawing/2014/main" id="{3FEA03A5-6BD4-429E-A7AE-609CB521F516}"/>
              </a:ext>
            </a:extLst>
          </p:cNvPr>
          <p:cNvPicPr>
            <a:picLocks noChangeAspect="1"/>
          </p:cNvPicPr>
          <p:nvPr/>
        </p:nvPicPr>
        <p:blipFill rotWithShape="1">
          <a:blip r:embed="rId4"/>
          <a:srcRect b="41142"/>
          <a:stretch/>
        </p:blipFill>
        <p:spPr>
          <a:xfrm>
            <a:off x="311700" y="2173830"/>
            <a:ext cx="3358279" cy="1317746"/>
          </a:xfrm>
          <a:prstGeom prst="rect">
            <a:avLst/>
          </a:prstGeom>
          <a:ln w="19050">
            <a:solidFill>
              <a:srgbClr val="92D050"/>
            </a:solidFill>
          </a:ln>
        </p:spPr>
      </p:pic>
      <p:pic>
        <p:nvPicPr>
          <p:cNvPr id="5" name="Picture 4" descr="A screen shot of a smart phone&#10;&#10;Description automatically generated">
            <a:extLst>
              <a:ext uri="{FF2B5EF4-FFF2-40B4-BE49-F238E27FC236}">
                <a16:creationId xmlns:a16="http://schemas.microsoft.com/office/drawing/2014/main" id="{A01ACD5A-9F35-4721-82B2-9B749C4E6F5C}"/>
              </a:ext>
            </a:extLst>
          </p:cNvPr>
          <p:cNvPicPr>
            <a:picLocks noChangeAspect="1"/>
          </p:cNvPicPr>
          <p:nvPr/>
        </p:nvPicPr>
        <p:blipFill rotWithShape="1">
          <a:blip r:embed="rId5"/>
          <a:srcRect t="25724" b="43027"/>
          <a:stretch/>
        </p:blipFill>
        <p:spPr>
          <a:xfrm>
            <a:off x="5317792" y="2173830"/>
            <a:ext cx="3514508" cy="1425181"/>
          </a:xfrm>
          <a:prstGeom prst="rect">
            <a:avLst/>
          </a:prstGeom>
          <a:ln w="19050">
            <a:solidFill>
              <a:srgbClr val="92D050"/>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2" descr="A star filled sky&#10;&#10;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49" name="Google Shape;149;p12"/>
          <p:cNvSpPr txBox="1">
            <a:spLocks noGrp="1"/>
          </p:cNvSpPr>
          <p:nvPr>
            <p:ph type="title"/>
          </p:nvPr>
        </p:nvSpPr>
        <p:spPr>
          <a:xfrm>
            <a:off x="311700" y="15199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400" b="1" dirty="0">
                <a:ln w="22225">
                  <a:solidFill>
                    <a:schemeClr val="accent2"/>
                  </a:solidFill>
                  <a:prstDash val="solid"/>
                </a:ln>
                <a:solidFill>
                  <a:srgbClr val="92D050"/>
                </a:solidFill>
                <a:latin typeface="Russo One"/>
                <a:ea typeface="Russo One"/>
                <a:cs typeface="Russo One"/>
                <a:sym typeface="Russo One"/>
              </a:rPr>
              <a:t>Game Play – Continued Play </a:t>
            </a:r>
            <a:endParaRPr b="1" dirty="0">
              <a:ln w="22225">
                <a:solidFill>
                  <a:schemeClr val="accent2"/>
                </a:solidFill>
                <a:prstDash val="solid"/>
              </a:ln>
              <a:solidFill>
                <a:srgbClr val="92D050"/>
              </a:solidFill>
            </a:endParaRPr>
          </a:p>
        </p:txBody>
      </p:sp>
      <p:pic>
        <p:nvPicPr>
          <p:cNvPr id="6" name="Picture 5" descr="A screen shot of a smart phone&#10;&#10;Description automatically generated">
            <a:extLst>
              <a:ext uri="{FF2B5EF4-FFF2-40B4-BE49-F238E27FC236}">
                <a16:creationId xmlns:a16="http://schemas.microsoft.com/office/drawing/2014/main" id="{19F2DF44-76DE-471E-BAC4-14AAA91CBC20}"/>
              </a:ext>
            </a:extLst>
          </p:cNvPr>
          <p:cNvPicPr>
            <a:picLocks noChangeAspect="1"/>
          </p:cNvPicPr>
          <p:nvPr/>
        </p:nvPicPr>
        <p:blipFill rotWithShape="1">
          <a:blip r:embed="rId4"/>
          <a:srcRect b="7110"/>
          <a:stretch/>
        </p:blipFill>
        <p:spPr>
          <a:xfrm>
            <a:off x="2733060" y="1069795"/>
            <a:ext cx="3093206" cy="3728609"/>
          </a:xfrm>
          <a:prstGeom prst="rect">
            <a:avLst/>
          </a:prstGeom>
          <a:ln w="19050">
            <a:solidFill>
              <a:srgbClr val="92D050"/>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3" descr="A star filled sky&#10;&#10;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57" name="Google Shape;157;p13"/>
          <p:cNvSpPr txBox="1">
            <a:spLocks noGrp="1"/>
          </p:cNvSpPr>
          <p:nvPr>
            <p:ph type="title"/>
          </p:nvPr>
        </p:nvSpPr>
        <p:spPr>
          <a:xfrm>
            <a:off x="255056" y="199916"/>
            <a:ext cx="8520600" cy="79778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800" b="1" dirty="0">
                <a:ln w="22225">
                  <a:solidFill>
                    <a:schemeClr val="accent2"/>
                  </a:solidFill>
                  <a:prstDash val="solid"/>
                </a:ln>
                <a:solidFill>
                  <a:srgbClr val="92D050"/>
                </a:solidFill>
                <a:latin typeface="Russo One"/>
                <a:ea typeface="Russo One"/>
                <a:cs typeface="Russo One"/>
                <a:sym typeface="Russo One"/>
              </a:rPr>
              <a:t>Game Play – Damage! </a:t>
            </a:r>
            <a:endParaRPr b="1" dirty="0">
              <a:ln w="22225">
                <a:solidFill>
                  <a:schemeClr val="accent2"/>
                </a:solidFill>
                <a:prstDash val="solid"/>
              </a:ln>
              <a:solidFill>
                <a:srgbClr val="92D050"/>
              </a:solidFill>
            </a:endParaRPr>
          </a:p>
        </p:txBody>
      </p:sp>
      <p:pic>
        <p:nvPicPr>
          <p:cNvPr id="3" name="Picture 2" descr="A screenshot of a cell phone&#10;&#10;Description automatically generated">
            <a:extLst>
              <a:ext uri="{FF2B5EF4-FFF2-40B4-BE49-F238E27FC236}">
                <a16:creationId xmlns:a16="http://schemas.microsoft.com/office/drawing/2014/main" id="{588201F2-2644-4D8D-933A-77C12D2CA8BF}"/>
              </a:ext>
            </a:extLst>
          </p:cNvPr>
          <p:cNvPicPr>
            <a:picLocks noChangeAspect="1"/>
          </p:cNvPicPr>
          <p:nvPr/>
        </p:nvPicPr>
        <p:blipFill rotWithShape="1">
          <a:blip r:embed="rId4"/>
          <a:srcRect t="22831" b="26931"/>
          <a:stretch/>
        </p:blipFill>
        <p:spPr>
          <a:xfrm>
            <a:off x="2605636" y="1342477"/>
            <a:ext cx="4143121" cy="3222230"/>
          </a:xfrm>
          <a:prstGeom prst="rect">
            <a:avLst/>
          </a:prstGeom>
          <a:ln w="19050">
            <a:solidFill>
              <a:srgbClr val="92D050"/>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4" descr="A star filled sky&#10;&#10;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4" name="Google Shape;164;p14"/>
          <p:cNvSpPr txBox="1">
            <a:spLocks noGrp="1"/>
          </p:cNvSpPr>
          <p:nvPr>
            <p:ph type="title"/>
          </p:nvPr>
        </p:nvSpPr>
        <p:spPr>
          <a:xfrm>
            <a:off x="311700" y="289312"/>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000" b="1" dirty="0">
                <a:ln w="22225">
                  <a:solidFill>
                    <a:schemeClr val="accent2"/>
                  </a:solidFill>
                  <a:prstDash val="solid"/>
                </a:ln>
                <a:solidFill>
                  <a:srgbClr val="92D050"/>
                </a:solidFill>
                <a:latin typeface="Russo One"/>
                <a:ea typeface="Russo One"/>
                <a:cs typeface="Russo One"/>
                <a:sym typeface="Russo One"/>
              </a:rPr>
              <a:t>Game Play – We Have a Loser! </a:t>
            </a:r>
            <a:endParaRPr b="1" dirty="0">
              <a:ln w="22225">
                <a:solidFill>
                  <a:schemeClr val="accent2"/>
                </a:solidFill>
                <a:prstDash val="solid"/>
              </a:ln>
              <a:solidFill>
                <a:srgbClr val="92D050"/>
              </a:solidFill>
            </a:endParaRPr>
          </a:p>
        </p:txBody>
      </p:sp>
      <p:pic>
        <p:nvPicPr>
          <p:cNvPr id="3" name="Picture 2" descr="A screenshot of a cell phone&#10;&#10;Description automatically generated">
            <a:extLst>
              <a:ext uri="{FF2B5EF4-FFF2-40B4-BE49-F238E27FC236}">
                <a16:creationId xmlns:a16="http://schemas.microsoft.com/office/drawing/2014/main" id="{56299B95-BF29-4323-9200-60B41A7A2736}"/>
              </a:ext>
            </a:extLst>
          </p:cNvPr>
          <p:cNvPicPr>
            <a:picLocks noChangeAspect="1"/>
          </p:cNvPicPr>
          <p:nvPr/>
        </p:nvPicPr>
        <p:blipFill rotWithShape="1">
          <a:blip r:embed="rId4"/>
          <a:srcRect t="46510"/>
          <a:stretch/>
        </p:blipFill>
        <p:spPr>
          <a:xfrm>
            <a:off x="2225310" y="1367553"/>
            <a:ext cx="3980227" cy="3295941"/>
          </a:xfrm>
          <a:prstGeom prst="rect">
            <a:avLst/>
          </a:prstGeom>
          <a:ln w="19050">
            <a:solidFill>
              <a:srgbClr val="92D050"/>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dirty="0"/>
          </a:p>
        </p:txBody>
      </p:sp>
      <p:sp>
        <p:nvSpPr>
          <p:cNvPr id="64" name="Google Shape;64;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pic>
        <p:nvPicPr>
          <p:cNvPr id="65" name="Google Shape;65;p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6" name="Google Shape;66;p2"/>
          <p:cNvSpPr txBox="1"/>
          <p:nvPr/>
        </p:nvSpPr>
        <p:spPr>
          <a:xfrm>
            <a:off x="360229" y="1129087"/>
            <a:ext cx="8423542" cy="2758172"/>
          </a:xfrm>
          <a:prstGeom prst="rect">
            <a:avLst/>
          </a:prstGeom>
          <a:solidFill>
            <a:schemeClr val="tx1"/>
          </a:solid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400"/>
              <a:buFont typeface="Arial"/>
              <a:buNone/>
            </a:pPr>
            <a:r>
              <a:rPr lang="en-US" sz="2400" b="1" i="0" u="none" strike="noStrike" dirty="0">
                <a:ln w="22225">
                  <a:solidFill>
                    <a:schemeClr val="tx1"/>
                  </a:solidFill>
                  <a:prstDash val="solid"/>
                </a:ln>
                <a:solidFill>
                  <a:srgbClr val="92D050"/>
                </a:solidFill>
                <a:latin typeface="Russo One"/>
                <a:ea typeface="Russo One"/>
                <a:cs typeface="Russo One"/>
                <a:sym typeface="Russo One"/>
              </a:rPr>
              <a:t>Imagine a universe where Star Wars and Dungeons &amp; Dragon fans merge role playing games with calculated combat scoring….in a user friendly app to quickly add &amp; calculate damage level of combat during a campaign</a:t>
            </a:r>
            <a:endParaRPr sz="2400" b="1" i="0" u="none" strike="noStrike" dirty="0">
              <a:ln w="22225">
                <a:solidFill>
                  <a:schemeClr val="tx1"/>
                </a:solidFill>
                <a:prstDash val="solid"/>
              </a:ln>
              <a:solidFill>
                <a:srgbClr val="92D050"/>
              </a:solidFill>
              <a:latin typeface="Amatic SC"/>
              <a:ea typeface="Amatic SC"/>
              <a:cs typeface="Amatic SC"/>
              <a:sym typeface="Amatic SC"/>
            </a:endParaRPr>
          </a:p>
        </p:txBody>
      </p:sp>
      <p:pic>
        <p:nvPicPr>
          <p:cNvPr id="67" name="Google Shape;67;p2"/>
          <p:cNvPicPr preferRelativeResize="0"/>
          <p:nvPr/>
        </p:nvPicPr>
        <p:blipFill rotWithShape="1">
          <a:blip r:embed="rId4">
            <a:alphaModFix/>
          </a:blip>
          <a:srcRect/>
          <a:stretch/>
        </p:blipFill>
        <p:spPr>
          <a:xfrm>
            <a:off x="6955682" y="4209724"/>
            <a:ext cx="1791808" cy="792600"/>
          </a:xfrm>
          <a:prstGeom prst="rect">
            <a:avLst/>
          </a:prstGeom>
          <a:noFill/>
          <a:ln>
            <a:noFill/>
          </a:ln>
        </p:spPr>
      </p:pic>
      <p:sp>
        <p:nvSpPr>
          <p:cNvPr id="68" name="Google Shape;68;p2"/>
          <p:cNvSpPr txBox="1"/>
          <p:nvPr/>
        </p:nvSpPr>
        <p:spPr>
          <a:xfrm>
            <a:off x="311700" y="121850"/>
            <a:ext cx="67266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dirty="0">
                <a:ln w="22225">
                  <a:solidFill>
                    <a:schemeClr val="accent2"/>
                  </a:solidFill>
                  <a:prstDash val="solid"/>
                </a:ln>
                <a:solidFill>
                  <a:srgbClr val="92D050"/>
                </a:solidFill>
                <a:latin typeface="Russo One"/>
                <a:ea typeface="Russo One"/>
                <a:cs typeface="Russo One"/>
                <a:sym typeface="Russo One"/>
              </a:rPr>
              <a:t>Concept</a:t>
            </a:r>
            <a:endParaRPr sz="4800" b="1" i="0" u="none" strike="noStrike" dirty="0">
              <a:ln w="22225">
                <a:solidFill>
                  <a:schemeClr val="accent2"/>
                </a:solidFill>
                <a:prstDash val="solid"/>
              </a:ln>
              <a:solidFill>
                <a:srgbClr val="92D050"/>
              </a:solidFill>
              <a:latin typeface="Russo One"/>
              <a:ea typeface="Russo One"/>
              <a:cs typeface="Russo One"/>
              <a:sym typeface="Russo One"/>
            </a:endParaRPr>
          </a:p>
        </p:txBody>
      </p:sp>
      <p:pic>
        <p:nvPicPr>
          <p:cNvPr id="69" name="Google Shape;69;p2"/>
          <p:cNvPicPr preferRelativeResize="0"/>
          <p:nvPr/>
        </p:nvPicPr>
        <p:blipFill rotWithShape="1">
          <a:blip r:embed="rId5">
            <a:alphaModFix/>
          </a:blip>
          <a:srcRect/>
          <a:stretch/>
        </p:blipFill>
        <p:spPr>
          <a:xfrm>
            <a:off x="311699" y="4178758"/>
            <a:ext cx="2064107" cy="792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5" descr="A star filled sky&#10;&#10;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71" name="Google Shape;171;p15"/>
          <p:cNvSpPr txBox="1">
            <a:spLocks noGrp="1"/>
          </p:cNvSpPr>
          <p:nvPr>
            <p:ph type="title"/>
          </p:nvPr>
        </p:nvSpPr>
        <p:spPr>
          <a:xfrm>
            <a:off x="311700" y="24455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000" b="1" dirty="0">
                <a:ln w="22225">
                  <a:solidFill>
                    <a:schemeClr val="accent2"/>
                  </a:solidFill>
                  <a:prstDash val="solid"/>
                </a:ln>
                <a:solidFill>
                  <a:srgbClr val="92D050"/>
                </a:solidFill>
                <a:latin typeface="Russo One"/>
                <a:ea typeface="Russo One"/>
                <a:cs typeface="Russo One"/>
                <a:sym typeface="Russo One"/>
              </a:rPr>
              <a:t>Upcoming/Potential Features</a:t>
            </a:r>
            <a:endParaRPr sz="4000" b="1" dirty="0">
              <a:ln w="22225">
                <a:solidFill>
                  <a:schemeClr val="accent2"/>
                </a:solidFill>
                <a:prstDash val="solid"/>
              </a:ln>
              <a:solidFill>
                <a:srgbClr val="92D050"/>
              </a:solidFill>
            </a:endParaRPr>
          </a:p>
        </p:txBody>
      </p:sp>
      <p:sp>
        <p:nvSpPr>
          <p:cNvPr id="172" name="Google Shape;172;p15"/>
          <p:cNvSpPr txBox="1"/>
          <p:nvPr/>
        </p:nvSpPr>
        <p:spPr>
          <a:xfrm>
            <a:off x="679658" y="1732408"/>
            <a:ext cx="7638954" cy="2308284"/>
          </a:xfrm>
          <a:prstGeom prst="rect">
            <a:avLst/>
          </a:prstGeom>
          <a:solidFill>
            <a:schemeClr val="tx1"/>
          </a:soli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92D050"/>
              </a:buClr>
              <a:buSzPts val="2400"/>
              <a:buFont typeface="Noto Sans Symbols"/>
              <a:buChar char="▪"/>
            </a:pPr>
            <a:r>
              <a:rPr lang="en-US" sz="2400" b="1" i="0" u="none" strike="noStrike" dirty="0">
                <a:ln w="22225">
                  <a:solidFill>
                    <a:schemeClr val="tx1"/>
                  </a:solidFill>
                  <a:prstDash val="solid"/>
                </a:ln>
                <a:solidFill>
                  <a:srgbClr val="92D050"/>
                </a:solidFill>
                <a:latin typeface="Russo One"/>
                <a:ea typeface="Russo One"/>
                <a:cs typeface="Russo One"/>
                <a:sym typeface="Russo One"/>
              </a:rPr>
              <a:t>Integrate game simulator with GUI </a:t>
            </a:r>
            <a:endParaRPr b="1" dirty="0">
              <a:ln w="22225">
                <a:solidFill>
                  <a:schemeClr val="tx1"/>
                </a:solidFill>
                <a:prstDash val="solid"/>
              </a:ln>
              <a:solidFill>
                <a:srgbClr val="92D050"/>
              </a:solidFill>
            </a:endParaRPr>
          </a:p>
          <a:p>
            <a:pPr marL="285750" marR="0" lvl="0" indent="-285750" algn="l" rtl="0">
              <a:lnSpc>
                <a:spcPct val="100000"/>
              </a:lnSpc>
              <a:spcBef>
                <a:spcPts val="0"/>
              </a:spcBef>
              <a:spcAft>
                <a:spcPts val="0"/>
              </a:spcAft>
              <a:buClr>
                <a:srgbClr val="92D050"/>
              </a:buClr>
              <a:buSzPts val="2400"/>
              <a:buFont typeface="Noto Sans Symbols"/>
              <a:buChar char="▪"/>
            </a:pPr>
            <a:r>
              <a:rPr lang="en-US" sz="2400" b="1" i="0" u="none" strike="noStrike" dirty="0">
                <a:ln w="22225">
                  <a:solidFill>
                    <a:schemeClr val="tx1"/>
                  </a:solidFill>
                  <a:prstDash val="solid"/>
                </a:ln>
                <a:solidFill>
                  <a:srgbClr val="92D050"/>
                </a:solidFill>
                <a:latin typeface="Russo One"/>
                <a:ea typeface="Russo One"/>
                <a:cs typeface="Russo One"/>
                <a:sym typeface="Russo One"/>
              </a:rPr>
              <a:t>Game play of multiple campaigns</a:t>
            </a:r>
            <a:endParaRPr b="1" dirty="0">
              <a:ln w="22225">
                <a:solidFill>
                  <a:schemeClr val="tx1"/>
                </a:solidFill>
                <a:prstDash val="solid"/>
              </a:ln>
              <a:solidFill>
                <a:srgbClr val="92D050"/>
              </a:solidFill>
            </a:endParaRPr>
          </a:p>
          <a:p>
            <a:pPr marL="285750" marR="0" lvl="0" indent="-285750" algn="l" rtl="0">
              <a:lnSpc>
                <a:spcPct val="100000"/>
              </a:lnSpc>
              <a:spcBef>
                <a:spcPts val="0"/>
              </a:spcBef>
              <a:spcAft>
                <a:spcPts val="0"/>
              </a:spcAft>
              <a:buClr>
                <a:srgbClr val="92D050"/>
              </a:buClr>
              <a:buSzPts val="2400"/>
              <a:buFont typeface="Noto Sans Symbols"/>
              <a:buChar char="▪"/>
            </a:pPr>
            <a:r>
              <a:rPr lang="en-US" sz="2400" b="1" i="0" u="none" strike="noStrike" dirty="0">
                <a:ln w="22225">
                  <a:solidFill>
                    <a:schemeClr val="tx1"/>
                  </a:solidFill>
                  <a:prstDash val="solid"/>
                </a:ln>
                <a:solidFill>
                  <a:srgbClr val="92D050"/>
                </a:solidFill>
                <a:latin typeface="Russo One"/>
                <a:ea typeface="Russo One"/>
                <a:cs typeface="Russo One"/>
                <a:sym typeface="Russo One"/>
              </a:rPr>
              <a:t>Profile avatars</a:t>
            </a:r>
            <a:endParaRPr b="1" dirty="0">
              <a:ln w="22225">
                <a:solidFill>
                  <a:schemeClr val="tx1"/>
                </a:solidFill>
                <a:prstDash val="solid"/>
              </a:ln>
              <a:solidFill>
                <a:srgbClr val="92D050"/>
              </a:solidFill>
            </a:endParaRPr>
          </a:p>
          <a:p>
            <a:pPr marL="285750" marR="0" lvl="0" indent="-285750" algn="l" rtl="0">
              <a:lnSpc>
                <a:spcPct val="100000"/>
              </a:lnSpc>
              <a:spcBef>
                <a:spcPts val="0"/>
              </a:spcBef>
              <a:spcAft>
                <a:spcPts val="0"/>
              </a:spcAft>
              <a:buClr>
                <a:srgbClr val="92D050"/>
              </a:buClr>
              <a:buSzPts val="2400"/>
              <a:buFont typeface="Noto Sans Symbols"/>
              <a:buChar char="▪"/>
            </a:pPr>
            <a:r>
              <a:rPr lang="en-US" sz="2400" b="1" i="0" u="none" strike="noStrike" dirty="0">
                <a:ln w="22225">
                  <a:solidFill>
                    <a:schemeClr val="tx1"/>
                  </a:solidFill>
                  <a:prstDash val="solid"/>
                </a:ln>
                <a:solidFill>
                  <a:srgbClr val="92D050"/>
                </a:solidFill>
                <a:latin typeface="Russo One"/>
                <a:ea typeface="Russo One"/>
                <a:cs typeface="Russo One"/>
                <a:sym typeface="Russo One"/>
              </a:rPr>
              <a:t>Include opponent name in campaign history</a:t>
            </a:r>
            <a:endParaRPr b="1" dirty="0">
              <a:ln w="22225">
                <a:solidFill>
                  <a:schemeClr val="tx1"/>
                </a:solidFill>
                <a:prstDash val="solid"/>
              </a:ln>
              <a:solidFill>
                <a:srgbClr val="92D050"/>
              </a:solidFill>
            </a:endParaRPr>
          </a:p>
          <a:p>
            <a:pPr marL="285750" marR="0" lvl="0" indent="-285750" algn="l" rtl="0">
              <a:lnSpc>
                <a:spcPct val="100000"/>
              </a:lnSpc>
              <a:spcBef>
                <a:spcPts val="0"/>
              </a:spcBef>
              <a:spcAft>
                <a:spcPts val="0"/>
              </a:spcAft>
              <a:buClr>
                <a:srgbClr val="92D050"/>
              </a:buClr>
              <a:buSzPts val="2400"/>
              <a:buFont typeface="Noto Sans Symbols"/>
              <a:buChar char="▪"/>
            </a:pPr>
            <a:r>
              <a:rPr lang="en-US" sz="2400" b="1" dirty="0">
                <a:ln w="22225">
                  <a:solidFill>
                    <a:schemeClr val="tx1"/>
                  </a:solidFill>
                  <a:prstDash val="solid"/>
                </a:ln>
                <a:solidFill>
                  <a:srgbClr val="92D050"/>
                </a:solidFill>
                <a:latin typeface="Russo One"/>
                <a:sym typeface="Russo One"/>
              </a:rPr>
              <a:t>Include calculations for contests &amp; other activities affecting health balance</a:t>
            </a:r>
            <a:endParaRPr b="1" dirty="0">
              <a:ln w="22225">
                <a:solidFill>
                  <a:schemeClr val="tx1"/>
                </a:solidFill>
                <a:prstDash val="solid"/>
              </a:ln>
              <a:solidFill>
                <a:srgbClr val="92D05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6" descr="A star filled sky&#10;&#10;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78" name="Google Shape;178;p16"/>
          <p:cNvSpPr txBox="1">
            <a:spLocks noGrp="1"/>
          </p:cNvSpPr>
          <p:nvPr>
            <p:ph type="title"/>
          </p:nvPr>
        </p:nvSpPr>
        <p:spPr>
          <a:xfrm>
            <a:off x="802404" y="1479642"/>
            <a:ext cx="4587977" cy="109210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800" b="1" dirty="0">
                <a:ln w="22225">
                  <a:solidFill>
                    <a:schemeClr val="accent2"/>
                  </a:solidFill>
                  <a:prstDash val="solid"/>
                </a:ln>
                <a:solidFill>
                  <a:srgbClr val="92D050"/>
                </a:solidFill>
                <a:latin typeface="Russo One"/>
                <a:ea typeface="Russo One"/>
                <a:cs typeface="Russo One"/>
                <a:sym typeface="Russo One"/>
              </a:rPr>
              <a:t>QUESTIONS ?</a:t>
            </a:r>
            <a:endParaRPr b="1" dirty="0">
              <a:ln w="22225">
                <a:solidFill>
                  <a:schemeClr val="accent2"/>
                </a:solidFill>
                <a:prstDash val="solid"/>
              </a:ln>
              <a:solidFill>
                <a:srgbClr val="92D050"/>
              </a:solidFill>
            </a:endParaRPr>
          </a:p>
        </p:txBody>
      </p:sp>
      <p:pic>
        <p:nvPicPr>
          <p:cNvPr id="179" name="Google Shape;179;p16"/>
          <p:cNvPicPr preferRelativeResize="0"/>
          <p:nvPr/>
        </p:nvPicPr>
        <p:blipFill rotWithShape="1">
          <a:blip r:embed="rId4">
            <a:alphaModFix/>
          </a:blip>
          <a:srcRect/>
          <a:stretch/>
        </p:blipFill>
        <p:spPr>
          <a:xfrm>
            <a:off x="5827126" y="445025"/>
            <a:ext cx="2457826" cy="28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dirty="0"/>
          </a:p>
        </p:txBody>
      </p:sp>
      <p:sp>
        <p:nvSpPr>
          <p:cNvPr id="64" name="Google Shape;64;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pic>
        <p:nvPicPr>
          <p:cNvPr id="65" name="Google Shape;65;p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8" name="Google Shape;68;p2"/>
          <p:cNvSpPr txBox="1"/>
          <p:nvPr/>
        </p:nvSpPr>
        <p:spPr>
          <a:xfrm>
            <a:off x="311700" y="121850"/>
            <a:ext cx="67266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dirty="0">
                <a:ln w="22225">
                  <a:solidFill>
                    <a:schemeClr val="accent2"/>
                  </a:solidFill>
                  <a:prstDash val="solid"/>
                </a:ln>
                <a:solidFill>
                  <a:srgbClr val="92D050"/>
                </a:solidFill>
                <a:latin typeface="Russo One"/>
                <a:ea typeface="Russo One"/>
                <a:cs typeface="Russo One"/>
                <a:sym typeface="Russo One"/>
              </a:rPr>
              <a:t>What </a:t>
            </a:r>
            <a:r>
              <a:rPr lang="en-US" sz="4800" b="1" dirty="0">
                <a:ln w="22225">
                  <a:solidFill>
                    <a:schemeClr val="accent2"/>
                  </a:solidFill>
                  <a:prstDash val="solid"/>
                </a:ln>
                <a:solidFill>
                  <a:srgbClr val="92D050"/>
                </a:solidFill>
                <a:latin typeface="Russo One"/>
                <a:ea typeface="Russo One"/>
                <a:cs typeface="Russo One"/>
                <a:sym typeface="Russo One"/>
              </a:rPr>
              <a:t>I</a:t>
            </a:r>
            <a:r>
              <a:rPr lang="en-US" sz="4800" b="1" i="0" u="none" strike="noStrike" dirty="0">
                <a:ln w="22225">
                  <a:solidFill>
                    <a:schemeClr val="accent2"/>
                  </a:solidFill>
                  <a:prstDash val="solid"/>
                </a:ln>
                <a:solidFill>
                  <a:srgbClr val="92D050"/>
                </a:solidFill>
                <a:latin typeface="Russo One"/>
                <a:ea typeface="Russo One"/>
                <a:cs typeface="Russo One"/>
                <a:sym typeface="Russo One"/>
              </a:rPr>
              <a:t>s All This?</a:t>
            </a:r>
            <a:endParaRPr sz="4800" b="1" i="0" u="none" strike="noStrike" dirty="0">
              <a:ln w="22225">
                <a:solidFill>
                  <a:schemeClr val="accent2"/>
                </a:solidFill>
                <a:prstDash val="solid"/>
              </a:ln>
              <a:solidFill>
                <a:srgbClr val="92D050"/>
              </a:solidFill>
              <a:latin typeface="Russo One"/>
              <a:ea typeface="Russo One"/>
              <a:cs typeface="Russo One"/>
              <a:sym typeface="Russo One"/>
            </a:endParaRPr>
          </a:p>
        </p:txBody>
      </p:sp>
      <p:pic>
        <p:nvPicPr>
          <p:cNvPr id="3" name="Picture 2" descr="A screenshot of a cell phone&#10;&#10;Description automatically generated">
            <a:extLst>
              <a:ext uri="{FF2B5EF4-FFF2-40B4-BE49-F238E27FC236}">
                <a16:creationId xmlns:a16="http://schemas.microsoft.com/office/drawing/2014/main" id="{56091678-1097-403E-9E1A-B41AB8B5319E}"/>
              </a:ext>
            </a:extLst>
          </p:cNvPr>
          <p:cNvPicPr>
            <a:picLocks noChangeAspect="1"/>
          </p:cNvPicPr>
          <p:nvPr/>
        </p:nvPicPr>
        <p:blipFill>
          <a:blip r:embed="rId4"/>
          <a:stretch>
            <a:fillRect/>
          </a:stretch>
        </p:blipFill>
        <p:spPr>
          <a:xfrm>
            <a:off x="2116391" y="1085951"/>
            <a:ext cx="4705195" cy="3777362"/>
          </a:xfrm>
          <a:prstGeom prst="rect">
            <a:avLst/>
          </a:prstGeom>
        </p:spPr>
      </p:pic>
    </p:spTree>
    <p:extLst>
      <p:ext uri="{BB962C8B-B14F-4D97-AF65-F5344CB8AC3E}">
        <p14:creationId xmlns:p14="http://schemas.microsoft.com/office/powerpoint/2010/main" val="3998691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dirty="0"/>
          </a:p>
        </p:txBody>
      </p:sp>
      <p:sp>
        <p:nvSpPr>
          <p:cNvPr id="64" name="Google Shape;64;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pic>
        <p:nvPicPr>
          <p:cNvPr id="65" name="Google Shape;65;p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8" name="Google Shape;68;p2"/>
          <p:cNvSpPr txBox="1"/>
          <p:nvPr/>
        </p:nvSpPr>
        <p:spPr>
          <a:xfrm>
            <a:off x="311700" y="121850"/>
            <a:ext cx="67266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dirty="0">
                <a:ln w="22225">
                  <a:solidFill>
                    <a:schemeClr val="accent2"/>
                  </a:solidFill>
                  <a:prstDash val="solid"/>
                </a:ln>
                <a:solidFill>
                  <a:srgbClr val="92D050"/>
                </a:solidFill>
                <a:latin typeface="Russo One"/>
                <a:ea typeface="Russo One"/>
                <a:cs typeface="Russo One"/>
                <a:sym typeface="Russo One"/>
              </a:rPr>
              <a:t>What </a:t>
            </a:r>
            <a:r>
              <a:rPr lang="en-US" sz="4800" b="1" dirty="0">
                <a:ln w="22225">
                  <a:solidFill>
                    <a:schemeClr val="accent2"/>
                  </a:solidFill>
                  <a:prstDash val="solid"/>
                </a:ln>
                <a:solidFill>
                  <a:srgbClr val="92D050"/>
                </a:solidFill>
                <a:latin typeface="Russo One"/>
                <a:ea typeface="Russo One"/>
                <a:cs typeface="Russo One"/>
                <a:sym typeface="Russo One"/>
              </a:rPr>
              <a:t>I</a:t>
            </a:r>
            <a:r>
              <a:rPr lang="en-US" sz="4800" b="1" i="0" u="none" strike="noStrike" dirty="0">
                <a:ln w="22225">
                  <a:solidFill>
                    <a:schemeClr val="accent2"/>
                  </a:solidFill>
                  <a:prstDash val="solid"/>
                </a:ln>
                <a:solidFill>
                  <a:srgbClr val="92D050"/>
                </a:solidFill>
                <a:latin typeface="Russo One"/>
                <a:ea typeface="Russo One"/>
                <a:cs typeface="Russo One"/>
                <a:sym typeface="Russo One"/>
              </a:rPr>
              <a:t>s All This?</a:t>
            </a:r>
            <a:endParaRPr sz="4800" b="1" i="0" u="none" strike="noStrike" dirty="0">
              <a:ln w="22225">
                <a:solidFill>
                  <a:schemeClr val="accent2"/>
                </a:solidFill>
                <a:prstDash val="solid"/>
              </a:ln>
              <a:solidFill>
                <a:srgbClr val="92D050"/>
              </a:solidFill>
              <a:latin typeface="Russo One"/>
              <a:ea typeface="Russo One"/>
              <a:cs typeface="Russo One"/>
              <a:sym typeface="Russo One"/>
            </a:endParaRPr>
          </a:p>
        </p:txBody>
      </p:sp>
      <p:pic>
        <p:nvPicPr>
          <p:cNvPr id="5" name="Picture 4" descr="A screenshot of a social media post&#10;&#10;Description automatically generated">
            <a:extLst>
              <a:ext uri="{FF2B5EF4-FFF2-40B4-BE49-F238E27FC236}">
                <a16:creationId xmlns:a16="http://schemas.microsoft.com/office/drawing/2014/main" id="{2E21C2FD-4363-4D74-9E6B-5A9D2F571F17}"/>
              </a:ext>
            </a:extLst>
          </p:cNvPr>
          <p:cNvPicPr>
            <a:picLocks noChangeAspect="1"/>
          </p:cNvPicPr>
          <p:nvPr/>
        </p:nvPicPr>
        <p:blipFill>
          <a:blip r:embed="rId4"/>
          <a:stretch>
            <a:fillRect/>
          </a:stretch>
        </p:blipFill>
        <p:spPr>
          <a:xfrm>
            <a:off x="1343278" y="971386"/>
            <a:ext cx="6271113" cy="3959277"/>
          </a:xfrm>
          <a:prstGeom prst="rect">
            <a:avLst/>
          </a:prstGeom>
          <a:ln w="19050">
            <a:solidFill>
              <a:schemeClr val="bg1">
                <a:lumMod val="65000"/>
              </a:schemeClr>
            </a:solidFill>
          </a:ln>
        </p:spPr>
      </p:pic>
    </p:spTree>
    <p:extLst>
      <p:ext uri="{BB962C8B-B14F-4D97-AF65-F5344CB8AC3E}">
        <p14:creationId xmlns:p14="http://schemas.microsoft.com/office/powerpoint/2010/main" val="3202460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dirty="0"/>
          </a:p>
        </p:txBody>
      </p:sp>
      <p:sp>
        <p:nvSpPr>
          <p:cNvPr id="64" name="Google Shape;64;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pic>
        <p:nvPicPr>
          <p:cNvPr id="65" name="Google Shape;65;p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6" name="Google Shape;66;p2"/>
          <p:cNvSpPr txBox="1"/>
          <p:nvPr/>
        </p:nvSpPr>
        <p:spPr>
          <a:xfrm>
            <a:off x="360229" y="943600"/>
            <a:ext cx="8423542" cy="1208627"/>
          </a:xfrm>
          <a:prstGeom prst="rect">
            <a:avLst/>
          </a:prstGeom>
          <a:solidFill>
            <a:schemeClr val="tx1"/>
          </a:solid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400"/>
              <a:buFont typeface="Arial"/>
              <a:buNone/>
            </a:pPr>
            <a:r>
              <a:rPr lang="en-US" sz="2400" b="1" i="0" u="none" strike="noStrike" dirty="0">
                <a:ln w="22225">
                  <a:solidFill>
                    <a:schemeClr val="tx1"/>
                  </a:solidFill>
                  <a:prstDash val="solid"/>
                </a:ln>
                <a:solidFill>
                  <a:srgbClr val="92D050"/>
                </a:solidFill>
                <a:latin typeface="Russo One"/>
                <a:ea typeface="Russo One"/>
                <a:cs typeface="Russo One"/>
                <a:sym typeface="Russo One"/>
              </a:rPr>
              <a:t>DND is a fun, but complicated game, that have full participant commitment</a:t>
            </a:r>
            <a:endParaRPr sz="2400" b="1" i="0" u="none" strike="noStrike" dirty="0">
              <a:ln w="22225">
                <a:solidFill>
                  <a:schemeClr val="tx1"/>
                </a:solidFill>
                <a:prstDash val="solid"/>
              </a:ln>
              <a:solidFill>
                <a:srgbClr val="92D050"/>
              </a:solidFill>
              <a:latin typeface="Amatic SC"/>
              <a:ea typeface="Amatic SC"/>
              <a:cs typeface="Amatic SC"/>
              <a:sym typeface="Amatic SC"/>
            </a:endParaRPr>
          </a:p>
        </p:txBody>
      </p:sp>
      <p:sp>
        <p:nvSpPr>
          <p:cNvPr id="68" name="Google Shape;68;p2"/>
          <p:cNvSpPr txBox="1"/>
          <p:nvPr/>
        </p:nvSpPr>
        <p:spPr>
          <a:xfrm>
            <a:off x="311700" y="121850"/>
            <a:ext cx="67266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dirty="0">
                <a:ln w="22225">
                  <a:solidFill>
                    <a:schemeClr val="accent2"/>
                  </a:solidFill>
                  <a:prstDash val="solid"/>
                </a:ln>
                <a:solidFill>
                  <a:srgbClr val="92D050"/>
                </a:solidFill>
                <a:latin typeface="Russo One"/>
                <a:ea typeface="Russo One"/>
                <a:cs typeface="Russo One"/>
                <a:sym typeface="Russo One"/>
              </a:rPr>
              <a:t>Why Do This?</a:t>
            </a:r>
            <a:endParaRPr sz="4800" b="1" i="0" u="none" strike="noStrike" dirty="0">
              <a:ln w="22225">
                <a:solidFill>
                  <a:schemeClr val="accent2"/>
                </a:solidFill>
                <a:prstDash val="solid"/>
              </a:ln>
              <a:solidFill>
                <a:srgbClr val="92D050"/>
              </a:solidFill>
              <a:latin typeface="Russo One"/>
              <a:ea typeface="Russo One"/>
              <a:cs typeface="Russo One"/>
              <a:sym typeface="Russo One"/>
            </a:endParaRPr>
          </a:p>
        </p:txBody>
      </p:sp>
      <p:pic>
        <p:nvPicPr>
          <p:cNvPr id="3" name="Picture 2" descr="A picture containing indoor, table, floor, book&#10;&#10;Description automatically generated">
            <a:extLst>
              <a:ext uri="{FF2B5EF4-FFF2-40B4-BE49-F238E27FC236}">
                <a16:creationId xmlns:a16="http://schemas.microsoft.com/office/drawing/2014/main" id="{41842B86-C05E-4EDC-A4B0-2CAE13AB0D6C}"/>
              </a:ext>
            </a:extLst>
          </p:cNvPr>
          <p:cNvPicPr>
            <a:picLocks noChangeAspect="1"/>
          </p:cNvPicPr>
          <p:nvPr/>
        </p:nvPicPr>
        <p:blipFill>
          <a:blip r:embed="rId4"/>
          <a:stretch>
            <a:fillRect/>
          </a:stretch>
        </p:blipFill>
        <p:spPr>
          <a:xfrm>
            <a:off x="360229" y="2276872"/>
            <a:ext cx="3599607" cy="2699705"/>
          </a:xfrm>
          <a:prstGeom prst="rect">
            <a:avLst/>
          </a:prstGeom>
          <a:ln>
            <a:solidFill>
              <a:schemeClr val="bg1"/>
            </a:solidFill>
          </a:ln>
        </p:spPr>
      </p:pic>
      <p:pic>
        <p:nvPicPr>
          <p:cNvPr id="5" name="Picture 4" descr="A wooden table&#10;&#10;Description automatically generated">
            <a:extLst>
              <a:ext uri="{FF2B5EF4-FFF2-40B4-BE49-F238E27FC236}">
                <a16:creationId xmlns:a16="http://schemas.microsoft.com/office/drawing/2014/main" id="{B369D3BD-D3BE-4C1B-9144-52936A19BCC6}"/>
              </a:ext>
            </a:extLst>
          </p:cNvPr>
          <p:cNvPicPr>
            <a:picLocks noChangeAspect="1"/>
          </p:cNvPicPr>
          <p:nvPr/>
        </p:nvPicPr>
        <p:blipFill>
          <a:blip r:embed="rId5"/>
          <a:stretch>
            <a:fillRect/>
          </a:stretch>
        </p:blipFill>
        <p:spPr>
          <a:xfrm>
            <a:off x="4260292" y="2309374"/>
            <a:ext cx="4572000" cy="2657435"/>
          </a:xfrm>
          <a:prstGeom prst="rect">
            <a:avLst/>
          </a:prstGeom>
          <a:ln>
            <a:solidFill>
              <a:schemeClr val="bg1"/>
            </a:solidFill>
          </a:ln>
        </p:spPr>
      </p:pic>
    </p:spTree>
    <p:extLst>
      <p:ext uri="{BB962C8B-B14F-4D97-AF65-F5344CB8AC3E}">
        <p14:creationId xmlns:p14="http://schemas.microsoft.com/office/powerpoint/2010/main" val="328903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dirty="0"/>
          </a:p>
        </p:txBody>
      </p:sp>
      <p:sp>
        <p:nvSpPr>
          <p:cNvPr id="84" name="Google Shape;84;p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pic>
        <p:nvPicPr>
          <p:cNvPr id="85" name="Google Shape;85;p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6" name="Google Shape;86;p4"/>
          <p:cNvSpPr txBox="1"/>
          <p:nvPr/>
        </p:nvSpPr>
        <p:spPr>
          <a:xfrm>
            <a:off x="501706" y="1569856"/>
            <a:ext cx="8009013" cy="3092690"/>
          </a:xfrm>
          <a:prstGeom prst="rect">
            <a:avLst/>
          </a:prstGeom>
          <a:solidFill>
            <a:schemeClr val="tx1"/>
          </a:solid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chemeClr val="dk1"/>
              </a:buClr>
              <a:buSzPts val="1100"/>
              <a:buFont typeface="Arial"/>
              <a:buNone/>
            </a:pPr>
            <a:r>
              <a:rPr lang="en-US" sz="2400" b="1" i="0" u="none" strike="noStrike" dirty="0">
                <a:ln w="22225">
                  <a:solidFill>
                    <a:schemeClr val="tx1"/>
                  </a:solidFill>
                  <a:prstDash val="solid"/>
                </a:ln>
                <a:solidFill>
                  <a:srgbClr val="92D050"/>
                </a:solidFill>
                <a:latin typeface="Russo One"/>
                <a:ea typeface="Russo One"/>
                <a:cs typeface="Russo One"/>
                <a:sym typeface="Russo One"/>
              </a:rPr>
              <a:t>• Login or Registration Page</a:t>
            </a:r>
            <a:endParaRPr sz="2400" b="1" i="0" u="none" strike="noStrike" dirty="0">
              <a:ln w="22225">
                <a:solidFill>
                  <a:schemeClr val="tx1"/>
                </a:solidFill>
                <a:prstDash val="solid"/>
              </a:ln>
              <a:solidFill>
                <a:srgbClr val="92D050"/>
              </a:solidFill>
              <a:latin typeface="Russo One"/>
              <a:ea typeface="Russo One"/>
              <a:cs typeface="Russo One"/>
              <a:sym typeface="Russo One"/>
            </a:endParaRPr>
          </a:p>
          <a:p>
            <a:pPr marL="0" marR="0" lvl="0" indent="0" algn="l" rtl="0">
              <a:lnSpc>
                <a:spcPct val="115000"/>
              </a:lnSpc>
              <a:spcBef>
                <a:spcPts val="1200"/>
              </a:spcBef>
              <a:spcAft>
                <a:spcPts val="0"/>
              </a:spcAft>
              <a:buClr>
                <a:schemeClr val="dk1"/>
              </a:buClr>
              <a:buSzPts val="1100"/>
              <a:buFont typeface="Arial"/>
              <a:buNone/>
            </a:pPr>
            <a:r>
              <a:rPr lang="en-US" sz="2400" b="1" i="0" u="none" strike="noStrike" dirty="0">
                <a:ln w="22225">
                  <a:solidFill>
                    <a:schemeClr val="tx1"/>
                  </a:solidFill>
                  <a:prstDash val="solid"/>
                </a:ln>
                <a:solidFill>
                  <a:srgbClr val="92D050"/>
                </a:solidFill>
                <a:latin typeface="Russo One"/>
                <a:ea typeface="Russo One"/>
                <a:cs typeface="Russo One"/>
                <a:sym typeface="Russo One"/>
              </a:rPr>
              <a:t>• Admin/DM dashboard to load scores &amp; create campaigns</a:t>
            </a:r>
            <a:endParaRPr sz="2400" b="1" i="0" u="none" strike="noStrike" dirty="0">
              <a:ln w="22225">
                <a:solidFill>
                  <a:schemeClr val="tx1"/>
                </a:solidFill>
                <a:prstDash val="solid"/>
              </a:ln>
              <a:solidFill>
                <a:srgbClr val="92D050"/>
              </a:solidFill>
              <a:latin typeface="Russo One"/>
              <a:ea typeface="Russo One"/>
              <a:cs typeface="Russo One"/>
              <a:sym typeface="Russo One"/>
            </a:endParaRPr>
          </a:p>
          <a:p>
            <a:pPr marL="0" marR="0" lvl="0" indent="0" algn="l" rtl="0">
              <a:lnSpc>
                <a:spcPct val="115000"/>
              </a:lnSpc>
              <a:spcBef>
                <a:spcPts val="1200"/>
              </a:spcBef>
              <a:spcAft>
                <a:spcPts val="0"/>
              </a:spcAft>
              <a:buClr>
                <a:schemeClr val="dk1"/>
              </a:buClr>
              <a:buSzPts val="1100"/>
              <a:buFont typeface="Arial"/>
              <a:buNone/>
            </a:pPr>
            <a:r>
              <a:rPr lang="en-US" sz="2400" b="1" i="0" u="none" strike="noStrike" dirty="0">
                <a:ln w="22225">
                  <a:solidFill>
                    <a:schemeClr val="tx1"/>
                  </a:solidFill>
                  <a:prstDash val="solid"/>
                </a:ln>
                <a:solidFill>
                  <a:srgbClr val="92D050"/>
                </a:solidFill>
                <a:latin typeface="Russo One"/>
                <a:ea typeface="Russo One"/>
                <a:cs typeface="Russo One"/>
                <a:sym typeface="Russo One"/>
              </a:rPr>
              <a:t>• Player dashboard to view player damage points, current &amp; past campaigns</a:t>
            </a:r>
            <a:endParaRPr sz="2400" b="1" i="0" u="none" strike="noStrike" dirty="0">
              <a:ln w="22225">
                <a:solidFill>
                  <a:schemeClr val="tx1"/>
                </a:solidFill>
                <a:prstDash val="solid"/>
              </a:ln>
              <a:solidFill>
                <a:srgbClr val="92D050"/>
              </a:solidFill>
              <a:latin typeface="Russo One"/>
              <a:ea typeface="Russo One"/>
              <a:cs typeface="Russo One"/>
              <a:sym typeface="Russo One"/>
            </a:endParaRPr>
          </a:p>
          <a:p>
            <a:pPr marL="0" marR="0" lvl="0" indent="0" algn="l" rtl="0">
              <a:lnSpc>
                <a:spcPct val="100000"/>
              </a:lnSpc>
              <a:spcBef>
                <a:spcPts val="1200"/>
              </a:spcBef>
              <a:spcAft>
                <a:spcPts val="0"/>
              </a:spcAft>
              <a:buClr>
                <a:srgbClr val="000000"/>
              </a:buClr>
              <a:buSzPts val="2400"/>
              <a:buFont typeface="Arial"/>
              <a:buNone/>
            </a:pPr>
            <a:endParaRPr sz="2400" b="0" i="0" u="none" strike="noStrike" cap="none" dirty="0">
              <a:solidFill>
                <a:srgbClr val="92D050"/>
              </a:solidFill>
              <a:latin typeface="Amatic SC"/>
              <a:ea typeface="Amatic SC"/>
              <a:cs typeface="Amatic SC"/>
              <a:sym typeface="Amatic SC"/>
            </a:endParaRPr>
          </a:p>
        </p:txBody>
      </p:sp>
      <p:sp>
        <p:nvSpPr>
          <p:cNvPr id="87" name="Google Shape;87;p4"/>
          <p:cNvSpPr txBox="1"/>
          <p:nvPr/>
        </p:nvSpPr>
        <p:spPr>
          <a:xfrm>
            <a:off x="311692" y="120145"/>
            <a:ext cx="6726600" cy="980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chemeClr val="dk1"/>
              </a:buClr>
              <a:buSzPts val="1100"/>
              <a:buFont typeface="Arial"/>
              <a:buNone/>
            </a:pPr>
            <a:r>
              <a:rPr lang="en-US" sz="4800" b="1" i="0" u="none" strike="noStrike" dirty="0">
                <a:ln w="22225">
                  <a:solidFill>
                    <a:schemeClr val="accent2"/>
                  </a:solidFill>
                  <a:prstDash val="solid"/>
                </a:ln>
                <a:solidFill>
                  <a:srgbClr val="92D050"/>
                </a:solidFill>
                <a:latin typeface="Russo One"/>
                <a:ea typeface="Russo One"/>
                <a:cs typeface="Russo One"/>
                <a:sym typeface="Russo One"/>
              </a:rPr>
              <a:t>FEATURES</a:t>
            </a:r>
            <a:endParaRPr sz="4800" b="1" i="0" u="none" strike="noStrike" dirty="0">
              <a:ln w="22225">
                <a:solidFill>
                  <a:schemeClr val="accent2"/>
                </a:solidFill>
                <a:prstDash val="solid"/>
              </a:ln>
              <a:solidFill>
                <a:srgbClr val="92D050"/>
              </a:solidFill>
              <a:latin typeface="Russo One"/>
              <a:ea typeface="Russo One"/>
              <a:cs typeface="Russo One"/>
              <a:sym typeface="Russo One"/>
            </a:endParaRPr>
          </a:p>
          <a:p>
            <a:pPr marL="0" marR="0" lvl="0" indent="0" algn="l" rtl="0">
              <a:lnSpc>
                <a:spcPct val="100000"/>
              </a:lnSpc>
              <a:spcBef>
                <a:spcPts val="1200"/>
              </a:spcBef>
              <a:spcAft>
                <a:spcPts val="0"/>
              </a:spcAft>
              <a:buClr>
                <a:srgbClr val="000000"/>
              </a:buClr>
              <a:buSzPts val="4800"/>
              <a:buFont typeface="Arial"/>
              <a:buNone/>
            </a:pPr>
            <a:endParaRPr sz="4800" b="1" i="0" u="none" strike="noStrike" dirty="0">
              <a:ln w="22225">
                <a:solidFill>
                  <a:schemeClr val="accent2"/>
                </a:solidFill>
                <a:prstDash val="solid"/>
              </a:ln>
              <a:solidFill>
                <a:srgbClr val="92D050"/>
              </a:solidFill>
              <a:latin typeface="Amatic SC"/>
              <a:ea typeface="Amatic SC"/>
              <a:cs typeface="Amatic SC"/>
              <a:sym typeface="Amatic S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5" descr="A star filled sky&#10;&#10;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3" name="Google Shape;93;p5"/>
          <p:cNvSpPr txBox="1">
            <a:spLocks noGrp="1"/>
          </p:cNvSpPr>
          <p:nvPr>
            <p:ph type="title"/>
          </p:nvPr>
        </p:nvSpPr>
        <p:spPr>
          <a:xfrm>
            <a:off x="260237" y="249652"/>
            <a:ext cx="8268768" cy="7456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800" b="1" dirty="0">
                <a:ln w="22225">
                  <a:solidFill>
                    <a:schemeClr val="accent2"/>
                  </a:solidFill>
                  <a:prstDash val="solid"/>
                </a:ln>
                <a:solidFill>
                  <a:srgbClr val="92D050"/>
                </a:solidFill>
                <a:latin typeface="Russo One"/>
                <a:ea typeface="Russo One"/>
                <a:cs typeface="Russo One"/>
                <a:sym typeface="Russo One"/>
              </a:rPr>
              <a:t>Programming Languages</a:t>
            </a:r>
            <a:endParaRPr b="1" dirty="0">
              <a:ln w="22225">
                <a:solidFill>
                  <a:schemeClr val="accent2"/>
                </a:solidFill>
                <a:prstDash val="solid"/>
              </a:ln>
              <a:solidFill>
                <a:srgbClr val="92D050"/>
              </a:solidFill>
            </a:endParaRPr>
          </a:p>
        </p:txBody>
      </p:sp>
      <p:sp>
        <p:nvSpPr>
          <p:cNvPr id="94" name="Google Shape;94;p5"/>
          <p:cNvSpPr txBox="1"/>
          <p:nvPr/>
        </p:nvSpPr>
        <p:spPr>
          <a:xfrm>
            <a:off x="639271" y="1691235"/>
            <a:ext cx="7705956" cy="1938952"/>
          </a:xfrm>
          <a:prstGeom prst="rect">
            <a:avLst/>
          </a:prstGeom>
          <a:solidFill>
            <a:schemeClr val="tx1"/>
          </a:solid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92D050"/>
              </a:buClr>
              <a:buSzPts val="2400"/>
              <a:buFont typeface="Noto Sans Symbols"/>
              <a:buChar char="▪"/>
            </a:pPr>
            <a:r>
              <a:rPr lang="en-US" sz="2400" b="1" i="0" u="none" strike="noStrike" dirty="0">
                <a:ln w="22225">
                  <a:solidFill>
                    <a:schemeClr val="tx1"/>
                  </a:solidFill>
                  <a:prstDash val="solid"/>
                </a:ln>
                <a:solidFill>
                  <a:srgbClr val="92D050"/>
                </a:solidFill>
                <a:latin typeface="Russo One"/>
                <a:ea typeface="Russo One"/>
                <a:cs typeface="Russo One"/>
                <a:sym typeface="Russo One"/>
              </a:rPr>
              <a:t>Graphical User Interface – PHP/HTML/CSS</a:t>
            </a:r>
            <a:endParaRPr b="1" dirty="0">
              <a:ln w="22225">
                <a:solidFill>
                  <a:schemeClr val="tx1"/>
                </a:solidFill>
                <a:prstDash val="solid"/>
              </a:ln>
              <a:solidFill>
                <a:srgbClr val="92D050"/>
              </a:solidFill>
            </a:endParaRPr>
          </a:p>
          <a:p>
            <a:pPr marL="342900" marR="0" lvl="0" indent="-342900" algn="l" rtl="0">
              <a:lnSpc>
                <a:spcPct val="100000"/>
              </a:lnSpc>
              <a:spcBef>
                <a:spcPts val="0"/>
              </a:spcBef>
              <a:spcAft>
                <a:spcPts val="0"/>
              </a:spcAft>
              <a:buClr>
                <a:srgbClr val="92D050"/>
              </a:buClr>
              <a:buSzPts val="2400"/>
              <a:buFont typeface="Noto Sans Symbols"/>
              <a:buChar char="▪"/>
            </a:pPr>
            <a:r>
              <a:rPr lang="en-US" sz="2400" b="1" i="0" u="none" strike="noStrike" dirty="0">
                <a:ln w="22225">
                  <a:solidFill>
                    <a:schemeClr val="tx1"/>
                  </a:solidFill>
                  <a:prstDash val="solid"/>
                </a:ln>
                <a:solidFill>
                  <a:srgbClr val="92D050"/>
                </a:solidFill>
                <a:latin typeface="Russo One"/>
                <a:ea typeface="Russo One"/>
                <a:cs typeface="Russo One"/>
                <a:sym typeface="Russo One"/>
              </a:rPr>
              <a:t>Database – MySQL</a:t>
            </a:r>
            <a:endParaRPr b="1" dirty="0">
              <a:ln w="22225">
                <a:solidFill>
                  <a:schemeClr val="tx1"/>
                </a:solidFill>
                <a:prstDash val="solid"/>
              </a:ln>
              <a:solidFill>
                <a:srgbClr val="92D050"/>
              </a:solidFill>
            </a:endParaRPr>
          </a:p>
          <a:p>
            <a:pPr marL="342900" marR="0" lvl="0" indent="-342900" algn="l" rtl="0">
              <a:lnSpc>
                <a:spcPct val="100000"/>
              </a:lnSpc>
              <a:spcBef>
                <a:spcPts val="0"/>
              </a:spcBef>
              <a:spcAft>
                <a:spcPts val="0"/>
              </a:spcAft>
              <a:buClr>
                <a:srgbClr val="92D050"/>
              </a:buClr>
              <a:buSzPts val="2400"/>
              <a:buFont typeface="Noto Sans Symbols"/>
              <a:buChar char="▪"/>
            </a:pPr>
            <a:r>
              <a:rPr lang="en-US" sz="2400" b="1" i="0" u="none" strike="noStrike" dirty="0">
                <a:ln w="22225">
                  <a:solidFill>
                    <a:schemeClr val="tx1"/>
                  </a:solidFill>
                  <a:prstDash val="solid"/>
                </a:ln>
                <a:solidFill>
                  <a:srgbClr val="92D050"/>
                </a:solidFill>
                <a:latin typeface="Russo One"/>
                <a:ea typeface="Russo One"/>
                <a:cs typeface="Russo One"/>
                <a:sym typeface="Russo One"/>
              </a:rPr>
              <a:t>Game Play – C++</a:t>
            </a:r>
          </a:p>
          <a:p>
            <a:pPr marL="342900" marR="0" lvl="0" indent="-342900" algn="l" rtl="0">
              <a:lnSpc>
                <a:spcPct val="100000"/>
              </a:lnSpc>
              <a:spcBef>
                <a:spcPts val="0"/>
              </a:spcBef>
              <a:spcAft>
                <a:spcPts val="0"/>
              </a:spcAft>
              <a:buClr>
                <a:srgbClr val="92D050"/>
              </a:buClr>
              <a:buSzPts val="2400"/>
              <a:buFont typeface="Noto Sans Symbols"/>
              <a:buChar char="▪"/>
            </a:pPr>
            <a:r>
              <a:rPr lang="en-US" sz="2400" b="1" dirty="0">
                <a:ln w="22225">
                  <a:solidFill>
                    <a:schemeClr val="tx1"/>
                  </a:solidFill>
                  <a:prstDash val="solid"/>
                </a:ln>
                <a:solidFill>
                  <a:srgbClr val="92D050"/>
                </a:solidFill>
                <a:latin typeface="Russo One"/>
                <a:sym typeface="Russo One"/>
              </a:rPr>
              <a:t>Domain – Remote Server, Mobile Responsive to most devices</a:t>
            </a:r>
            <a:endParaRPr b="1" dirty="0">
              <a:ln w="22225">
                <a:solidFill>
                  <a:schemeClr val="tx1"/>
                </a:solidFill>
                <a:prstDash val="solid"/>
              </a:ln>
              <a:solidFill>
                <a:srgbClr val="92D05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dirty="0"/>
          </a:p>
        </p:txBody>
      </p:sp>
      <p:sp>
        <p:nvSpPr>
          <p:cNvPr id="100" name="Google Shape;100;p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pic>
        <p:nvPicPr>
          <p:cNvPr id="101" name="Google Shape;101;p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2" name="Google Shape;102;p6"/>
          <p:cNvSpPr txBox="1"/>
          <p:nvPr/>
        </p:nvSpPr>
        <p:spPr>
          <a:xfrm>
            <a:off x="248289" y="1408013"/>
            <a:ext cx="5500314" cy="3398655"/>
          </a:xfrm>
          <a:prstGeom prst="rect">
            <a:avLst/>
          </a:prstGeom>
          <a:solidFill>
            <a:schemeClr val="tx1"/>
          </a:solidFill>
          <a:ln>
            <a:noFill/>
          </a:ln>
        </p:spPr>
        <p:txBody>
          <a:bodyPr spcFirstLastPara="1" wrap="square" lIns="91425" tIns="91425" rIns="91425" bIns="91425" anchor="t" anchorCtr="0">
            <a:noAutofit/>
          </a:bodyPr>
          <a:lstStyle/>
          <a:p>
            <a:pPr marL="457200" marR="0" lvl="0" indent="-342900" algn="l" rtl="0">
              <a:lnSpc>
                <a:spcPct val="115000"/>
              </a:lnSpc>
              <a:spcBef>
                <a:spcPts val="1200"/>
              </a:spcBef>
              <a:spcAft>
                <a:spcPts val="0"/>
              </a:spcAft>
              <a:buClr>
                <a:srgbClr val="92D050"/>
              </a:buClr>
              <a:buSzPts val="1800"/>
              <a:buFont typeface="Russo One"/>
              <a:buChar char="●"/>
            </a:pPr>
            <a:r>
              <a:rPr lang="en-US" sz="2000" b="1" i="0" u="none" strike="noStrike" dirty="0">
                <a:ln w="22225">
                  <a:solidFill>
                    <a:schemeClr val="tx1"/>
                  </a:solidFill>
                  <a:prstDash val="solid"/>
                </a:ln>
                <a:solidFill>
                  <a:srgbClr val="92D050"/>
                </a:solidFill>
                <a:latin typeface="Russo One"/>
                <a:ea typeface="Russo One"/>
                <a:cs typeface="Russo One"/>
                <a:sym typeface="Russo One"/>
              </a:rPr>
              <a:t>Users</a:t>
            </a:r>
            <a:endParaRPr sz="2000" b="1" i="0" u="none" strike="noStrike" dirty="0">
              <a:ln w="22225">
                <a:solidFill>
                  <a:schemeClr val="tx1"/>
                </a:solidFill>
                <a:prstDash val="solid"/>
              </a:ln>
              <a:solidFill>
                <a:srgbClr val="92D050"/>
              </a:solidFill>
              <a:latin typeface="Russo One"/>
              <a:ea typeface="Russo One"/>
              <a:cs typeface="Russo One"/>
              <a:sym typeface="Russo One"/>
            </a:endParaRPr>
          </a:p>
          <a:p>
            <a:pPr marL="457200" marR="0" lvl="0" indent="-342900" algn="l" rtl="0">
              <a:lnSpc>
                <a:spcPct val="115000"/>
              </a:lnSpc>
              <a:spcBef>
                <a:spcPts val="0"/>
              </a:spcBef>
              <a:spcAft>
                <a:spcPts val="0"/>
              </a:spcAft>
              <a:buClr>
                <a:srgbClr val="92D050"/>
              </a:buClr>
              <a:buSzPts val="1800"/>
              <a:buFont typeface="Russo One"/>
              <a:buChar char="●"/>
            </a:pPr>
            <a:r>
              <a:rPr lang="en-US" sz="2000" b="1" i="0" u="none" strike="noStrike" dirty="0">
                <a:ln w="22225">
                  <a:solidFill>
                    <a:schemeClr val="tx1"/>
                  </a:solidFill>
                  <a:prstDash val="solid"/>
                </a:ln>
                <a:solidFill>
                  <a:srgbClr val="92D050"/>
                </a:solidFill>
                <a:latin typeface="Russo One"/>
                <a:ea typeface="Russo One"/>
                <a:cs typeface="Russo One"/>
                <a:sym typeface="Russo One"/>
              </a:rPr>
              <a:t>Profile – Player abilities</a:t>
            </a:r>
            <a:endParaRPr sz="2000" b="1" i="0" u="none" strike="noStrike" dirty="0">
              <a:ln w="22225">
                <a:solidFill>
                  <a:schemeClr val="tx1"/>
                </a:solidFill>
                <a:prstDash val="solid"/>
              </a:ln>
              <a:solidFill>
                <a:srgbClr val="92D050"/>
              </a:solidFill>
              <a:latin typeface="Russo One"/>
              <a:ea typeface="Russo One"/>
              <a:cs typeface="Russo One"/>
              <a:sym typeface="Russo One"/>
            </a:endParaRPr>
          </a:p>
          <a:p>
            <a:pPr marL="457200" marR="0" lvl="0" indent="-342900" algn="l" rtl="0">
              <a:lnSpc>
                <a:spcPct val="115000"/>
              </a:lnSpc>
              <a:spcBef>
                <a:spcPts val="0"/>
              </a:spcBef>
              <a:spcAft>
                <a:spcPts val="0"/>
              </a:spcAft>
              <a:buClr>
                <a:srgbClr val="92D050"/>
              </a:buClr>
              <a:buSzPts val="1800"/>
              <a:buFont typeface="Russo One"/>
              <a:buChar char="●"/>
            </a:pPr>
            <a:r>
              <a:rPr lang="en-US" sz="2000" b="1" i="0" u="none" strike="noStrike" dirty="0">
                <a:ln w="22225">
                  <a:solidFill>
                    <a:schemeClr val="tx1"/>
                  </a:solidFill>
                  <a:prstDash val="solid"/>
                </a:ln>
                <a:solidFill>
                  <a:srgbClr val="92D050"/>
                </a:solidFill>
                <a:latin typeface="Russo One"/>
                <a:ea typeface="Russo One"/>
                <a:cs typeface="Russo One"/>
                <a:sym typeface="Russo One"/>
              </a:rPr>
              <a:t>Campaigns – game set up</a:t>
            </a:r>
          </a:p>
          <a:p>
            <a:pPr marL="457200" marR="0" lvl="0" indent="-342900" algn="l" rtl="0">
              <a:lnSpc>
                <a:spcPct val="115000"/>
              </a:lnSpc>
              <a:spcBef>
                <a:spcPts val="0"/>
              </a:spcBef>
              <a:spcAft>
                <a:spcPts val="0"/>
              </a:spcAft>
              <a:buClr>
                <a:srgbClr val="92D050"/>
              </a:buClr>
              <a:buSzPts val="1800"/>
              <a:buFont typeface="Russo One"/>
              <a:buChar char="●"/>
            </a:pPr>
            <a:r>
              <a:rPr lang="en-US" sz="2000" b="1" dirty="0">
                <a:ln w="22225">
                  <a:solidFill>
                    <a:schemeClr val="tx1"/>
                  </a:solidFill>
                  <a:prstDash val="solid"/>
                </a:ln>
                <a:solidFill>
                  <a:srgbClr val="92D050"/>
                </a:solidFill>
                <a:latin typeface="Russo One"/>
                <a:ea typeface="Russo One"/>
                <a:cs typeface="Russo One"/>
                <a:sym typeface="Russo One"/>
              </a:rPr>
              <a:t>Campaign Play – individual results</a:t>
            </a:r>
            <a:endParaRPr sz="2000" b="1" i="0" u="none" strike="noStrike" dirty="0">
              <a:ln w="22225">
                <a:solidFill>
                  <a:schemeClr val="tx1"/>
                </a:solidFill>
                <a:prstDash val="solid"/>
              </a:ln>
              <a:solidFill>
                <a:srgbClr val="92D050"/>
              </a:solidFill>
              <a:latin typeface="Russo One"/>
              <a:ea typeface="Russo One"/>
              <a:cs typeface="Russo One"/>
              <a:sym typeface="Russo One"/>
            </a:endParaRPr>
          </a:p>
          <a:p>
            <a:pPr marL="0" marR="0" lvl="0" indent="0" algn="l" rtl="0">
              <a:lnSpc>
                <a:spcPct val="115000"/>
              </a:lnSpc>
              <a:spcBef>
                <a:spcPts val="1200"/>
              </a:spcBef>
              <a:spcAft>
                <a:spcPts val="0"/>
              </a:spcAft>
              <a:buClr>
                <a:srgbClr val="000000"/>
              </a:buClr>
              <a:buSzPts val="2000"/>
              <a:buFont typeface="Arial"/>
              <a:buNone/>
            </a:pPr>
            <a:r>
              <a:rPr lang="en-US" sz="2000" b="1" i="0" u="none" strike="noStrike" dirty="0">
                <a:ln w="22225">
                  <a:solidFill>
                    <a:schemeClr val="tx1"/>
                  </a:solidFill>
                  <a:prstDash val="solid"/>
                </a:ln>
                <a:solidFill>
                  <a:srgbClr val="92D050"/>
                </a:solidFill>
                <a:latin typeface="Russo One"/>
                <a:ea typeface="Russo One"/>
                <a:cs typeface="Russo One"/>
                <a:sym typeface="Russo One"/>
              </a:rPr>
              <a:t>Potential Add-Ons</a:t>
            </a:r>
            <a:endParaRPr sz="2000" b="1" i="0" u="none" strike="noStrike" dirty="0">
              <a:ln w="22225">
                <a:solidFill>
                  <a:schemeClr val="tx1"/>
                </a:solidFill>
                <a:prstDash val="solid"/>
              </a:ln>
              <a:solidFill>
                <a:srgbClr val="92D050"/>
              </a:solidFill>
              <a:latin typeface="Russo One"/>
              <a:ea typeface="Russo One"/>
              <a:cs typeface="Russo One"/>
              <a:sym typeface="Russo One"/>
            </a:endParaRPr>
          </a:p>
          <a:p>
            <a:pPr marL="457200" marR="0" lvl="0" indent="-342900" algn="l" rtl="0">
              <a:lnSpc>
                <a:spcPct val="115000"/>
              </a:lnSpc>
              <a:spcBef>
                <a:spcPts val="1200"/>
              </a:spcBef>
              <a:spcAft>
                <a:spcPts val="0"/>
              </a:spcAft>
              <a:buClr>
                <a:srgbClr val="92D050"/>
              </a:buClr>
              <a:buSzPts val="1800"/>
              <a:buFont typeface="Russo One"/>
              <a:buChar char="●"/>
            </a:pPr>
            <a:r>
              <a:rPr lang="en-US" sz="2000" b="1" i="0" u="none" strike="noStrike" dirty="0">
                <a:ln w="22225">
                  <a:solidFill>
                    <a:schemeClr val="tx1"/>
                  </a:solidFill>
                  <a:prstDash val="solid"/>
                </a:ln>
                <a:solidFill>
                  <a:srgbClr val="92D050"/>
                </a:solidFill>
                <a:latin typeface="Russo One"/>
                <a:ea typeface="Russo One"/>
                <a:cs typeface="Russo One"/>
                <a:sym typeface="Russo One"/>
              </a:rPr>
              <a:t>Avatars for each type of player</a:t>
            </a:r>
            <a:endParaRPr sz="2000" b="1" i="0" u="none" strike="noStrike" dirty="0">
              <a:ln w="22225">
                <a:solidFill>
                  <a:schemeClr val="tx1"/>
                </a:solidFill>
                <a:prstDash val="solid"/>
              </a:ln>
              <a:solidFill>
                <a:srgbClr val="92D050"/>
              </a:solidFill>
              <a:latin typeface="Russo One"/>
              <a:ea typeface="Russo One"/>
              <a:cs typeface="Russo One"/>
              <a:sym typeface="Russo One"/>
            </a:endParaRPr>
          </a:p>
          <a:p>
            <a:pPr marL="457200" marR="0" lvl="0" indent="-342900" algn="l" rtl="0">
              <a:lnSpc>
                <a:spcPct val="115000"/>
              </a:lnSpc>
              <a:spcBef>
                <a:spcPts val="0"/>
              </a:spcBef>
              <a:spcAft>
                <a:spcPts val="0"/>
              </a:spcAft>
              <a:buClr>
                <a:srgbClr val="92D050"/>
              </a:buClr>
              <a:buSzPts val="1800"/>
              <a:buFont typeface="Russo One"/>
              <a:buChar char="●"/>
            </a:pPr>
            <a:r>
              <a:rPr lang="en-US" sz="2000" b="1" i="0" u="none" strike="noStrike" dirty="0">
                <a:ln w="22225">
                  <a:solidFill>
                    <a:schemeClr val="tx1"/>
                  </a:solidFill>
                  <a:prstDash val="solid"/>
                </a:ln>
                <a:solidFill>
                  <a:srgbClr val="92D050"/>
                </a:solidFill>
                <a:latin typeface="Russo One"/>
                <a:ea typeface="Russo One"/>
                <a:cs typeface="Russo One"/>
                <a:sym typeface="Russo One"/>
              </a:rPr>
              <a:t>Game play selection to incorporate scoring for other RP games</a:t>
            </a:r>
            <a:endParaRPr sz="2000" b="1" i="0" u="none" strike="noStrike" dirty="0">
              <a:ln w="22225">
                <a:solidFill>
                  <a:schemeClr val="tx1"/>
                </a:solidFill>
                <a:prstDash val="solid"/>
              </a:ln>
              <a:solidFill>
                <a:srgbClr val="92D050"/>
              </a:solidFill>
              <a:latin typeface="Russo One"/>
              <a:ea typeface="Russo One"/>
              <a:cs typeface="Russo One"/>
              <a:sym typeface="Russo One"/>
            </a:endParaRPr>
          </a:p>
        </p:txBody>
      </p:sp>
      <p:sp>
        <p:nvSpPr>
          <p:cNvPr id="103" name="Google Shape;103;p6"/>
          <p:cNvSpPr txBox="1"/>
          <p:nvPr/>
        </p:nvSpPr>
        <p:spPr>
          <a:xfrm>
            <a:off x="362025" y="195083"/>
            <a:ext cx="7988956" cy="88517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1200"/>
              </a:spcAft>
              <a:buClr>
                <a:schemeClr val="dk1"/>
              </a:buClr>
              <a:buSzPts val="1100"/>
              <a:buFont typeface="Arial"/>
              <a:buNone/>
            </a:pPr>
            <a:r>
              <a:rPr lang="en-US" sz="4800" b="1" i="0" u="none" strike="noStrike" dirty="0">
                <a:ln w="22225">
                  <a:solidFill>
                    <a:schemeClr val="accent2"/>
                  </a:solidFill>
                  <a:prstDash val="solid"/>
                </a:ln>
                <a:solidFill>
                  <a:srgbClr val="92D050"/>
                </a:solidFill>
                <a:latin typeface="Russo One"/>
                <a:ea typeface="Russo One"/>
                <a:cs typeface="Russo One"/>
                <a:sym typeface="Russo One"/>
              </a:rPr>
              <a:t>DATABASE STRUCTURE</a:t>
            </a:r>
            <a:endParaRPr sz="4800" b="1" i="0" u="none" strike="noStrike" dirty="0">
              <a:ln w="22225">
                <a:solidFill>
                  <a:schemeClr val="accent2"/>
                </a:solidFill>
                <a:prstDash val="solid"/>
              </a:ln>
              <a:solidFill>
                <a:srgbClr val="92D050"/>
              </a:solidFill>
              <a:latin typeface="Russo One"/>
              <a:ea typeface="Russo One"/>
              <a:cs typeface="Russo One"/>
              <a:sym typeface="Russo One"/>
            </a:endParaRPr>
          </a:p>
        </p:txBody>
      </p:sp>
      <p:pic>
        <p:nvPicPr>
          <p:cNvPr id="104" name="Google Shape;104;p6"/>
          <p:cNvPicPr preferRelativeResize="0"/>
          <p:nvPr/>
        </p:nvPicPr>
        <p:blipFill rotWithShape="1">
          <a:blip r:embed="rId4">
            <a:alphaModFix/>
          </a:blip>
          <a:srcRect/>
          <a:stretch/>
        </p:blipFill>
        <p:spPr>
          <a:xfrm>
            <a:off x="5976075" y="1616956"/>
            <a:ext cx="2805900" cy="2805875"/>
          </a:xfrm>
          <a:prstGeom prst="rect">
            <a:avLst/>
          </a:prstGeom>
          <a:noFill/>
          <a:ln>
            <a:noFill/>
          </a:ln>
        </p:spPr>
      </p:pic>
      <p:pic>
        <p:nvPicPr>
          <p:cNvPr id="105" name="Google Shape;105;p6"/>
          <p:cNvPicPr preferRelativeResize="0"/>
          <p:nvPr/>
        </p:nvPicPr>
        <p:blipFill rotWithShape="1">
          <a:blip r:embed="rId5">
            <a:alphaModFix/>
          </a:blip>
          <a:srcRect/>
          <a:stretch/>
        </p:blipFill>
        <p:spPr>
          <a:xfrm>
            <a:off x="6437885" y="2065935"/>
            <a:ext cx="2457826" cy="2893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7" descr="A star filled sky&#10;&#10;Description generated with high confidenc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1" name="Google Shape;111;p7"/>
          <p:cNvSpPr txBox="1">
            <a:spLocks noGrp="1"/>
          </p:cNvSpPr>
          <p:nvPr>
            <p:ph type="title"/>
          </p:nvPr>
        </p:nvSpPr>
        <p:spPr>
          <a:xfrm>
            <a:off x="311698" y="313604"/>
            <a:ext cx="8520600" cy="76762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800" b="1" dirty="0">
                <a:ln w="22225">
                  <a:solidFill>
                    <a:schemeClr val="accent2"/>
                  </a:solidFill>
                  <a:prstDash val="solid"/>
                </a:ln>
                <a:solidFill>
                  <a:srgbClr val="92D050"/>
                </a:solidFill>
                <a:latin typeface="Russo One"/>
                <a:ea typeface="Russo One"/>
                <a:cs typeface="Russo One"/>
                <a:sym typeface="Russo One"/>
              </a:rPr>
              <a:t>GUI LAYOUT </a:t>
            </a:r>
            <a:endParaRPr b="1" dirty="0">
              <a:ln w="22225">
                <a:solidFill>
                  <a:schemeClr val="accent2"/>
                </a:solidFill>
                <a:prstDash val="solid"/>
              </a:ln>
              <a:solidFill>
                <a:srgbClr val="92D050"/>
              </a:solidFill>
            </a:endParaRPr>
          </a:p>
        </p:txBody>
      </p:sp>
      <p:sp>
        <p:nvSpPr>
          <p:cNvPr id="2" name="TextBox 1">
            <a:extLst>
              <a:ext uri="{FF2B5EF4-FFF2-40B4-BE49-F238E27FC236}">
                <a16:creationId xmlns:a16="http://schemas.microsoft.com/office/drawing/2014/main" id="{923C1B62-D7C8-42B5-8A91-E14DA7737982}"/>
              </a:ext>
            </a:extLst>
          </p:cNvPr>
          <p:cNvSpPr txBox="1"/>
          <p:nvPr/>
        </p:nvSpPr>
        <p:spPr>
          <a:xfrm>
            <a:off x="873938" y="1594131"/>
            <a:ext cx="7396120" cy="2677656"/>
          </a:xfrm>
          <a:prstGeom prst="rect">
            <a:avLst/>
          </a:prstGeom>
          <a:noFill/>
        </p:spPr>
        <p:txBody>
          <a:bodyPr wrap="square" rtlCol="0">
            <a:spAutoFit/>
          </a:bodyPr>
          <a:lstStyle/>
          <a:p>
            <a:pPr marL="457200" indent="-457200">
              <a:buClr>
                <a:srgbClr val="92D050"/>
              </a:buClr>
              <a:buFont typeface="Arial" panose="020B0604020202020204" pitchFamily="34" charset="0"/>
              <a:buChar char="•"/>
            </a:pPr>
            <a:r>
              <a:rPr lang="en-US" sz="2800" b="1" dirty="0">
                <a:ln w="22225">
                  <a:solidFill>
                    <a:schemeClr val="tx1"/>
                  </a:solidFill>
                  <a:prstDash val="solid"/>
                </a:ln>
                <a:solidFill>
                  <a:srgbClr val="92D050"/>
                </a:solidFill>
                <a:latin typeface="Russo One" panose="02000503050000020004" pitchFamily="2" charset="0"/>
              </a:rPr>
              <a:t>Each page has a footer nav bar to link to other pages</a:t>
            </a:r>
          </a:p>
          <a:p>
            <a:pPr marL="457200" indent="-457200">
              <a:buClr>
                <a:srgbClr val="92D050"/>
              </a:buClr>
              <a:buFont typeface="Arial" panose="020B0604020202020204" pitchFamily="34" charset="0"/>
              <a:buChar char="•"/>
            </a:pPr>
            <a:r>
              <a:rPr lang="en-US" sz="2800" b="1" dirty="0">
                <a:ln w="22225">
                  <a:solidFill>
                    <a:schemeClr val="tx1"/>
                  </a:solidFill>
                  <a:prstDash val="solid"/>
                </a:ln>
                <a:solidFill>
                  <a:srgbClr val="92D050"/>
                </a:solidFill>
                <a:latin typeface="Russo One" panose="02000503050000020004" pitchFamily="2" charset="0"/>
              </a:rPr>
              <a:t>Auto-play theme music on select pages</a:t>
            </a:r>
          </a:p>
          <a:p>
            <a:pPr marL="457200" indent="-457200">
              <a:buClr>
                <a:srgbClr val="92D050"/>
              </a:buClr>
              <a:buFont typeface="Arial" panose="020B0604020202020204" pitchFamily="34" charset="0"/>
              <a:buChar char="•"/>
            </a:pPr>
            <a:r>
              <a:rPr lang="en-US" sz="2800" b="1" dirty="0">
                <a:ln w="22225">
                  <a:solidFill>
                    <a:schemeClr val="tx1"/>
                  </a:solidFill>
                  <a:prstDash val="solid"/>
                </a:ln>
                <a:solidFill>
                  <a:srgbClr val="92D050"/>
                </a:solidFill>
                <a:latin typeface="Russo One" panose="02000503050000020004" pitchFamily="2" charset="0"/>
              </a:rPr>
              <a:t>Statistical and profile data is displayed in formatted tables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982</Words>
  <Application>Microsoft Office PowerPoint</Application>
  <PresentationFormat>On-screen Show (16:9)</PresentationFormat>
  <Paragraphs>63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Noto Sans Symbols</vt:lpstr>
      <vt:lpstr>Amatic SC</vt:lpstr>
      <vt:lpstr>Arial</vt:lpstr>
      <vt:lpstr>Russo One</vt:lpstr>
      <vt:lpstr>Simple Light</vt:lpstr>
      <vt:lpstr>PowerPoint Presentation</vt:lpstr>
      <vt:lpstr>PowerPoint Presentation</vt:lpstr>
      <vt:lpstr>PowerPoint Presentation</vt:lpstr>
      <vt:lpstr>PowerPoint Presentation</vt:lpstr>
      <vt:lpstr>PowerPoint Presentation</vt:lpstr>
      <vt:lpstr>PowerPoint Presentation</vt:lpstr>
      <vt:lpstr>Programming Languages</vt:lpstr>
      <vt:lpstr>PowerPoint Presentation</vt:lpstr>
      <vt:lpstr>GUI LAYOUT </vt:lpstr>
      <vt:lpstr>PowerPoint Presentation</vt:lpstr>
      <vt:lpstr>Home Page </vt:lpstr>
      <vt:lpstr>Register </vt:lpstr>
      <vt:lpstr>Login Screen</vt:lpstr>
      <vt:lpstr>Player Membership Dashboard </vt:lpstr>
      <vt:lpstr>Campaign History</vt:lpstr>
      <vt:lpstr>Entering Point Damage </vt:lpstr>
      <vt:lpstr>Game Play – Continued Play </vt:lpstr>
      <vt:lpstr>Game Play – Damage! </vt:lpstr>
      <vt:lpstr>Game Play – We Have a Loser! </vt:lpstr>
      <vt:lpstr>Upcoming/Potential Features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Jennifer Ayala</cp:lastModifiedBy>
  <cp:revision>22</cp:revision>
  <dcterms:modified xsi:type="dcterms:W3CDTF">2019-12-02T18:37:16Z</dcterms:modified>
</cp:coreProperties>
</file>